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handoutMasterIdLst>
    <p:handoutMasterId r:id="rId37"/>
  </p:handoutMasterIdLst>
  <p:sldIdLst>
    <p:sldId id="1654" r:id="rId2"/>
    <p:sldId id="1765" r:id="rId3"/>
    <p:sldId id="1777" r:id="rId4"/>
    <p:sldId id="1778" r:id="rId5"/>
    <p:sldId id="1753" r:id="rId6"/>
    <p:sldId id="1762" r:id="rId7"/>
    <p:sldId id="1763" r:id="rId8"/>
    <p:sldId id="1768" r:id="rId9"/>
    <p:sldId id="1769" r:id="rId10"/>
    <p:sldId id="1782" r:id="rId11"/>
    <p:sldId id="1781" r:id="rId12"/>
    <p:sldId id="1770" r:id="rId13"/>
    <p:sldId id="1771" r:id="rId14"/>
    <p:sldId id="1774" r:id="rId15"/>
    <p:sldId id="1775" r:id="rId16"/>
    <p:sldId id="1776" r:id="rId17"/>
    <p:sldId id="1779" r:id="rId18"/>
    <p:sldId id="1780" r:id="rId19"/>
    <p:sldId id="1799" r:id="rId20"/>
    <p:sldId id="1783" r:id="rId21"/>
    <p:sldId id="1784" r:id="rId22"/>
    <p:sldId id="1785" r:id="rId23"/>
    <p:sldId id="1786" r:id="rId24"/>
    <p:sldId id="1787" r:id="rId25"/>
    <p:sldId id="1789" r:id="rId26"/>
    <p:sldId id="1788" r:id="rId27"/>
    <p:sldId id="1790" r:id="rId28"/>
    <p:sldId id="1791" r:id="rId29"/>
    <p:sldId id="1792" r:id="rId30"/>
    <p:sldId id="1793" r:id="rId31"/>
    <p:sldId id="1794" r:id="rId32"/>
    <p:sldId id="1795" r:id="rId33"/>
    <p:sldId id="1800" r:id="rId34"/>
    <p:sldId id="18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C30"/>
    <a:srgbClr val="000000"/>
    <a:srgbClr val="221E20"/>
    <a:srgbClr val="2A2728"/>
    <a:srgbClr val="3E7E99"/>
    <a:srgbClr val="221F1F"/>
    <a:srgbClr val="2B2828"/>
    <a:srgbClr val="F4C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9313"/>
    <p:restoredTop sz="96327"/>
  </p:normalViewPr>
  <p:slideViewPr>
    <p:cSldViewPr snapToGrid="0">
      <p:cViewPr varScale="1">
        <p:scale>
          <a:sx n="128" d="100"/>
          <a:sy n="128" d="100"/>
        </p:scale>
        <p:origin x="1472" y="176"/>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154" d="100"/>
          <a:sy n="154" d="100"/>
        </p:scale>
        <p:origin x="310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73F9E-6F4F-DE4E-BB3F-22F376F529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A7137A6-0829-E6AF-1331-9E47D00DC1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AF598C-66FE-425F-92F2-7DD9FE3942EA}" type="datetimeFigureOut">
              <a:rPr lang="en-US" smtClean="0"/>
              <a:t>2/18/24</a:t>
            </a:fld>
            <a:endParaRPr lang="en-US" dirty="0"/>
          </a:p>
        </p:txBody>
      </p:sp>
      <p:sp>
        <p:nvSpPr>
          <p:cNvPr id="4" name="Footer Placeholder 3">
            <a:extLst>
              <a:ext uri="{FF2B5EF4-FFF2-40B4-BE49-F238E27FC236}">
                <a16:creationId xmlns:a16="http://schemas.microsoft.com/office/drawing/2014/main" id="{824C98ED-7D77-579A-FD91-27CE27F75E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EE63BF-2A70-B740-7425-19680EF8EF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442654-C378-4F47-8BEE-024E57019815}" type="slidenum">
              <a:rPr lang="en-US" smtClean="0"/>
              <a:t>‹#›</a:t>
            </a:fld>
            <a:endParaRPr lang="en-US" dirty="0"/>
          </a:p>
        </p:txBody>
      </p:sp>
    </p:spTree>
    <p:extLst>
      <p:ext uri="{BB962C8B-B14F-4D97-AF65-F5344CB8AC3E}">
        <p14:creationId xmlns:p14="http://schemas.microsoft.com/office/powerpoint/2010/main" val="1820893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F0BEE-681C-7643-A709-B884C97EA4CC}" type="datetimeFigureOut">
              <a:rPr lang="en-US" smtClean="0"/>
              <a:t>2/18/24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924F6-5559-A643-B94A-1A4ABB3C683F}" type="slidenum">
              <a:rPr lang="en-US" smtClean="0"/>
              <a:t>‹#›</a:t>
            </a:fld>
            <a:endParaRPr lang="en-US" dirty="0"/>
          </a:p>
        </p:txBody>
      </p:sp>
    </p:spTree>
    <p:extLst>
      <p:ext uri="{BB962C8B-B14F-4D97-AF65-F5344CB8AC3E}">
        <p14:creationId xmlns:p14="http://schemas.microsoft.com/office/powerpoint/2010/main" val="400905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4E63923-9E54-43F9-AA85-19421757B3A4}" type="slidenum">
              <a:rPr kumimoji="1" lang="en-US" sz="10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en-US" sz="1000" b="0" i="1"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800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4CC30"/>
        </a:solidFill>
        <a:effectLst/>
      </p:bgPr>
    </p:bg>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70FA2649-EFFA-7E08-E92D-08C01817B040}"/>
              </a:ext>
            </a:extLst>
          </p:cNvPr>
          <p:cNvSpPr>
            <a:spLocks noGrp="1"/>
          </p:cNvSpPr>
          <p:nvPr>
            <p:ph type="title"/>
          </p:nvPr>
        </p:nvSpPr>
        <p:spPr>
          <a:xfrm>
            <a:off x="609600" y="451459"/>
            <a:ext cx="10929258" cy="592251"/>
          </a:xfrm>
          <a:prstGeom prst="rect">
            <a:avLst/>
          </a:prstGeom>
        </p:spPr>
        <p:txBody>
          <a:bodyPr vert="horz" lIns="91440" tIns="45720" rIns="91440" bIns="45720" rtlCol="0" anchor="ctr">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AB9104D-DF72-C12B-C3AB-F03213AF83B7}"/>
              </a:ext>
            </a:extLst>
          </p:cNvPr>
          <p:cNvSpPr>
            <a:spLocks noGrp="1"/>
          </p:cNvSpPr>
          <p:nvPr>
            <p:ph idx="1"/>
          </p:nvPr>
        </p:nvSpPr>
        <p:spPr>
          <a:xfrm>
            <a:off x="609600" y="1477818"/>
            <a:ext cx="10972800" cy="3939598"/>
          </a:xfrm>
          <a:prstGeom prst="rect">
            <a:avLst/>
          </a:prstGeom>
        </p:spPr>
        <p:txBody>
          <a:bodyPr/>
          <a:lstStyle>
            <a:lvl1pPr marL="342900" indent="-342900">
              <a:spcAft>
                <a:spcPts val="1200"/>
              </a:spcAft>
              <a:buClrTx/>
              <a:buFont typeface="Arial" charset="0"/>
              <a:buChar char="•"/>
              <a:defRPr sz="2800">
                <a:solidFill>
                  <a:schemeClr val="tx1"/>
                </a:solidFill>
                <a:latin typeface="Proxima Nova Rg" panose="02000506030000020004" pitchFamily="50" charset="0"/>
              </a:defRPr>
            </a:lvl1pPr>
            <a:lvl2pPr marL="742950" indent="-285750">
              <a:spcAft>
                <a:spcPts val="1200"/>
              </a:spcAft>
              <a:buClrTx/>
              <a:buFont typeface="Arial" charset="0"/>
              <a:buChar char="•"/>
              <a:defRPr sz="2400">
                <a:solidFill>
                  <a:schemeClr val="tx1"/>
                </a:solidFill>
                <a:latin typeface="Proxima Nova Rg" panose="02000506030000020004" pitchFamily="50" charset="0"/>
              </a:defRPr>
            </a:lvl2pPr>
            <a:lvl3pPr marL="1143000" indent="-228600">
              <a:spcAft>
                <a:spcPts val="1200"/>
              </a:spcAft>
              <a:buClrTx/>
              <a:buFont typeface="Arial" charset="0"/>
              <a:buChar char="•"/>
              <a:defRPr sz="2000">
                <a:solidFill>
                  <a:schemeClr val="tx1"/>
                </a:solidFill>
                <a:latin typeface="Proxima Nova Rg" panose="02000506030000020004" pitchFamily="50" charset="0"/>
              </a:defRPr>
            </a:lvl3pPr>
            <a:lvl4pPr marL="1600200" indent="-228600">
              <a:spcAft>
                <a:spcPts val="1200"/>
              </a:spcAft>
              <a:buClrTx/>
              <a:buFont typeface="Arial" charset="0"/>
              <a:buChar char="•"/>
              <a:defRPr sz="1800">
                <a:solidFill>
                  <a:schemeClr val="tx1"/>
                </a:solidFill>
                <a:latin typeface="Proxima Nova Rg" panose="02000506030000020004" pitchFamily="50" charset="0"/>
              </a:defRPr>
            </a:lvl4pPr>
            <a:lvl5pPr marL="2057400" indent="-228600">
              <a:spcAft>
                <a:spcPts val="1200"/>
              </a:spcAft>
              <a:buClrTx/>
              <a:buFont typeface="Arial" charset="0"/>
              <a:buChar char="•"/>
              <a:defRPr sz="1800">
                <a:solidFill>
                  <a:schemeClr val="tx1"/>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604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70FA2649-EFFA-7E08-E92D-08C01817B040}"/>
              </a:ext>
            </a:extLst>
          </p:cNvPr>
          <p:cNvSpPr>
            <a:spLocks noGrp="1"/>
          </p:cNvSpPr>
          <p:nvPr>
            <p:ph type="title"/>
          </p:nvPr>
        </p:nvSpPr>
        <p:spPr>
          <a:xfrm>
            <a:off x="609600" y="451459"/>
            <a:ext cx="10929258" cy="592251"/>
          </a:xfrm>
          <a:prstGeom prst="rect">
            <a:avLst/>
          </a:prstGeom>
        </p:spPr>
        <p:txBody>
          <a:bodyPr vert="horz" lIns="91440" tIns="45720" rIns="91440" bIns="45720" rtlCol="0" anchor="ctr">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AB9104D-DF72-C12B-C3AB-F03213AF83B7}"/>
              </a:ext>
            </a:extLst>
          </p:cNvPr>
          <p:cNvSpPr>
            <a:spLocks noGrp="1"/>
          </p:cNvSpPr>
          <p:nvPr>
            <p:ph idx="1"/>
          </p:nvPr>
        </p:nvSpPr>
        <p:spPr>
          <a:xfrm>
            <a:off x="609600" y="1477818"/>
            <a:ext cx="10972800" cy="3939598"/>
          </a:xfrm>
          <a:prstGeom prst="rect">
            <a:avLst/>
          </a:prstGeom>
        </p:spPr>
        <p:txBody>
          <a:bodyPr/>
          <a:lstStyle>
            <a:lvl1pPr marL="342900" indent="-342900">
              <a:spcAft>
                <a:spcPts val="1200"/>
              </a:spcAft>
              <a:buClrTx/>
              <a:buFont typeface="Arial" charset="0"/>
              <a:buChar char="•"/>
              <a:defRPr sz="2800">
                <a:solidFill>
                  <a:schemeClr val="tx1"/>
                </a:solidFill>
                <a:latin typeface="Proxima Nova Rg" panose="02000506030000020004" pitchFamily="50" charset="0"/>
              </a:defRPr>
            </a:lvl1pPr>
            <a:lvl2pPr marL="742950" indent="-285750">
              <a:spcAft>
                <a:spcPts val="1200"/>
              </a:spcAft>
              <a:buClrTx/>
              <a:buFont typeface="Arial" charset="0"/>
              <a:buChar char="•"/>
              <a:defRPr sz="2400">
                <a:solidFill>
                  <a:schemeClr val="tx1"/>
                </a:solidFill>
                <a:latin typeface="Proxima Nova Rg" panose="02000506030000020004" pitchFamily="50" charset="0"/>
              </a:defRPr>
            </a:lvl2pPr>
            <a:lvl3pPr marL="1143000" indent="-228600">
              <a:spcAft>
                <a:spcPts val="1200"/>
              </a:spcAft>
              <a:buClrTx/>
              <a:buFont typeface="Arial" charset="0"/>
              <a:buChar char="•"/>
              <a:defRPr sz="2000">
                <a:solidFill>
                  <a:schemeClr val="tx1"/>
                </a:solidFill>
                <a:latin typeface="Proxima Nova Rg" panose="02000506030000020004" pitchFamily="50" charset="0"/>
              </a:defRPr>
            </a:lvl3pPr>
            <a:lvl4pPr marL="1600200" indent="-228600">
              <a:spcAft>
                <a:spcPts val="1200"/>
              </a:spcAft>
              <a:buClrTx/>
              <a:buFont typeface="Arial" charset="0"/>
              <a:buChar char="•"/>
              <a:defRPr sz="1800">
                <a:solidFill>
                  <a:schemeClr val="tx1"/>
                </a:solidFill>
                <a:latin typeface="Proxima Nova Rg" panose="02000506030000020004" pitchFamily="50" charset="0"/>
              </a:defRPr>
            </a:lvl4pPr>
            <a:lvl5pPr marL="2057400" indent="-228600">
              <a:spcAft>
                <a:spcPts val="1200"/>
              </a:spcAft>
              <a:buClrTx/>
              <a:buFont typeface="Arial" charset="0"/>
              <a:buChar char="•"/>
              <a:defRPr sz="1800">
                <a:solidFill>
                  <a:schemeClr val="tx1"/>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800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2"/>
        </a:solidFill>
        <a:effectLst/>
      </p:bgPr>
    </p:bg>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70FA2649-EFFA-7E08-E92D-08C01817B040}"/>
              </a:ext>
            </a:extLst>
          </p:cNvPr>
          <p:cNvSpPr>
            <a:spLocks noGrp="1"/>
          </p:cNvSpPr>
          <p:nvPr>
            <p:ph type="title"/>
          </p:nvPr>
        </p:nvSpPr>
        <p:spPr>
          <a:xfrm>
            <a:off x="609600" y="451459"/>
            <a:ext cx="10929258" cy="592251"/>
          </a:xfrm>
          <a:prstGeom prst="rect">
            <a:avLst/>
          </a:prstGeom>
        </p:spPr>
        <p:txBody>
          <a:bodyPr vert="horz" lIns="91440" tIns="45720" rIns="91440" bIns="45720" rtlCol="0" anchor="ctr">
            <a:noAutofit/>
          </a:bodyPr>
          <a:lstStyle>
            <a:lvl1pPr>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AB9104D-DF72-C12B-C3AB-F03213AF83B7}"/>
              </a:ext>
            </a:extLst>
          </p:cNvPr>
          <p:cNvSpPr>
            <a:spLocks noGrp="1"/>
          </p:cNvSpPr>
          <p:nvPr>
            <p:ph idx="1"/>
          </p:nvPr>
        </p:nvSpPr>
        <p:spPr>
          <a:xfrm>
            <a:off x="609600" y="1477818"/>
            <a:ext cx="10972800" cy="3939598"/>
          </a:xfrm>
          <a:prstGeom prst="rect">
            <a:avLst/>
          </a:prstGeom>
        </p:spPr>
        <p:txBody>
          <a:bodyPr/>
          <a:lstStyle>
            <a:lvl1pPr marL="342900" indent="-342900">
              <a:spcAft>
                <a:spcPts val="1200"/>
              </a:spcAft>
              <a:buClrTx/>
              <a:buFont typeface="Arial" charset="0"/>
              <a:buChar char="•"/>
              <a:defRPr sz="2800">
                <a:solidFill>
                  <a:schemeClr val="bg1"/>
                </a:solidFill>
                <a:latin typeface="Proxima Nova Rg" panose="02000506030000020004" pitchFamily="50" charset="0"/>
              </a:defRPr>
            </a:lvl1pPr>
            <a:lvl2pPr marL="742950" indent="-285750">
              <a:spcAft>
                <a:spcPts val="1200"/>
              </a:spcAft>
              <a:buClrTx/>
              <a:buFont typeface="Arial" charset="0"/>
              <a:buChar char="•"/>
              <a:defRPr sz="2400">
                <a:solidFill>
                  <a:schemeClr val="bg1"/>
                </a:solidFill>
                <a:latin typeface="Proxima Nova Rg" panose="02000506030000020004" pitchFamily="50" charset="0"/>
              </a:defRPr>
            </a:lvl2pPr>
            <a:lvl3pPr marL="1143000" indent="-228600">
              <a:spcAft>
                <a:spcPts val="1200"/>
              </a:spcAft>
              <a:buClrTx/>
              <a:buFont typeface="Arial" charset="0"/>
              <a:buChar char="•"/>
              <a:defRPr sz="2000">
                <a:solidFill>
                  <a:schemeClr val="bg1"/>
                </a:solidFill>
                <a:latin typeface="Proxima Nova Rg" panose="02000506030000020004" pitchFamily="50" charset="0"/>
              </a:defRPr>
            </a:lvl3pPr>
            <a:lvl4pPr marL="1600200" indent="-228600">
              <a:spcAft>
                <a:spcPts val="1200"/>
              </a:spcAft>
              <a:buClrTx/>
              <a:buFont typeface="Arial" charset="0"/>
              <a:buChar char="•"/>
              <a:defRPr sz="1800">
                <a:solidFill>
                  <a:schemeClr val="bg1"/>
                </a:solidFill>
                <a:latin typeface="Proxima Nova Rg" panose="02000506030000020004" pitchFamily="50" charset="0"/>
              </a:defRPr>
            </a:lvl4pPr>
            <a:lvl5pPr marL="2057400" indent="-228600">
              <a:spcAft>
                <a:spcPts val="1200"/>
              </a:spcAft>
              <a:buClrTx/>
              <a:buFont typeface="Arial" charset="0"/>
              <a:buChar char="•"/>
              <a:defRPr sz="1800">
                <a:solidFill>
                  <a:schemeClr val="bg1"/>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483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Placeholder 2">
            <a:extLst>
              <a:ext uri="{FF2B5EF4-FFF2-40B4-BE49-F238E27FC236}">
                <a16:creationId xmlns:a16="http://schemas.microsoft.com/office/drawing/2014/main" id="{70FA2649-EFFA-7E08-E92D-08C01817B040}"/>
              </a:ext>
            </a:extLst>
          </p:cNvPr>
          <p:cNvSpPr>
            <a:spLocks noGrp="1"/>
          </p:cNvSpPr>
          <p:nvPr>
            <p:ph type="title"/>
          </p:nvPr>
        </p:nvSpPr>
        <p:spPr>
          <a:xfrm>
            <a:off x="609600" y="451459"/>
            <a:ext cx="10929258" cy="592251"/>
          </a:xfrm>
          <a:prstGeom prst="rect">
            <a:avLst/>
          </a:prstGeom>
        </p:spPr>
        <p:txBody>
          <a:bodyPr vert="horz" lIns="91440" tIns="45720" rIns="91440" bIns="45720" rtlCol="0" anchor="ctr">
            <a:noAutofit/>
          </a:bodyPr>
          <a:lstStyle>
            <a:lvl1pPr>
              <a:defRPr sz="44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AB9104D-DF72-C12B-C3AB-F03213AF83B7}"/>
              </a:ext>
            </a:extLst>
          </p:cNvPr>
          <p:cNvSpPr>
            <a:spLocks noGrp="1"/>
          </p:cNvSpPr>
          <p:nvPr>
            <p:ph idx="1"/>
          </p:nvPr>
        </p:nvSpPr>
        <p:spPr>
          <a:xfrm>
            <a:off x="609600" y="1477818"/>
            <a:ext cx="10972800" cy="3939598"/>
          </a:xfrm>
          <a:prstGeom prst="rect">
            <a:avLst/>
          </a:prstGeom>
        </p:spPr>
        <p:txBody>
          <a:bodyPr/>
          <a:lstStyle>
            <a:lvl1pPr marL="342900" indent="-342900">
              <a:spcAft>
                <a:spcPts val="1200"/>
              </a:spcAft>
              <a:buClrTx/>
              <a:buFont typeface="Arial" charset="0"/>
              <a:buChar char="•"/>
              <a:defRPr sz="2800">
                <a:solidFill>
                  <a:schemeClr val="bg1"/>
                </a:solidFill>
                <a:latin typeface="Proxima Nova Rg" panose="02000506030000020004" pitchFamily="50" charset="0"/>
              </a:defRPr>
            </a:lvl1pPr>
            <a:lvl2pPr marL="742950" indent="-285750">
              <a:spcAft>
                <a:spcPts val="1200"/>
              </a:spcAft>
              <a:buClrTx/>
              <a:buFont typeface="Arial" charset="0"/>
              <a:buChar char="•"/>
              <a:defRPr sz="2400">
                <a:solidFill>
                  <a:schemeClr val="bg1"/>
                </a:solidFill>
                <a:latin typeface="Proxima Nova Rg" panose="02000506030000020004" pitchFamily="50" charset="0"/>
              </a:defRPr>
            </a:lvl2pPr>
            <a:lvl3pPr marL="1143000" indent="-228600">
              <a:spcAft>
                <a:spcPts val="1200"/>
              </a:spcAft>
              <a:buClrTx/>
              <a:buFont typeface="Arial" charset="0"/>
              <a:buChar char="•"/>
              <a:defRPr sz="2000">
                <a:solidFill>
                  <a:schemeClr val="bg1"/>
                </a:solidFill>
                <a:latin typeface="Proxima Nova Rg" panose="02000506030000020004" pitchFamily="50" charset="0"/>
              </a:defRPr>
            </a:lvl3pPr>
            <a:lvl4pPr marL="1600200" indent="-228600">
              <a:spcAft>
                <a:spcPts val="1200"/>
              </a:spcAft>
              <a:buClrTx/>
              <a:buFont typeface="Arial" charset="0"/>
              <a:buChar char="•"/>
              <a:defRPr sz="1800">
                <a:solidFill>
                  <a:schemeClr val="bg1"/>
                </a:solidFill>
                <a:latin typeface="Proxima Nova Rg" panose="02000506030000020004" pitchFamily="50" charset="0"/>
              </a:defRPr>
            </a:lvl4pPr>
            <a:lvl5pPr marL="2057400" indent="-228600">
              <a:spcAft>
                <a:spcPts val="1200"/>
              </a:spcAft>
              <a:buClrTx/>
              <a:buFont typeface="Arial" charset="0"/>
              <a:buChar char="•"/>
              <a:defRPr sz="1800">
                <a:solidFill>
                  <a:schemeClr val="bg1"/>
                </a:solidFill>
                <a:latin typeface="Proxima Nova Rg" panose="02000506030000020004"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01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816429" y="2243313"/>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2" name="Rectangle 1">
            <a:extLst>
              <a:ext uri="{FF2B5EF4-FFF2-40B4-BE49-F238E27FC236}">
                <a16:creationId xmlns:a16="http://schemas.microsoft.com/office/drawing/2014/main" id="{13AA6B88-75DD-69A0-F107-506C816937E7}"/>
              </a:ext>
            </a:extLst>
          </p:cNvPr>
          <p:cNvSpPr/>
          <p:nvPr userDrawn="1"/>
        </p:nvSpPr>
        <p:spPr bwMode="auto">
          <a:xfrm>
            <a:off x="0" y="6086764"/>
            <a:ext cx="12192000" cy="771236"/>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yellow and black stripes&#10;&#10;Description automatically generated">
            <a:extLst>
              <a:ext uri="{FF2B5EF4-FFF2-40B4-BE49-F238E27FC236}">
                <a16:creationId xmlns:a16="http://schemas.microsoft.com/office/drawing/2014/main" id="{B6627BB5-98AD-D97C-63E0-F0FE6E7BC9A1}"/>
              </a:ext>
            </a:extLst>
          </p:cNvPr>
          <p:cNvPicPr>
            <a:picLocks noChangeAspect="1"/>
          </p:cNvPicPr>
          <p:nvPr userDrawn="1"/>
        </p:nvPicPr>
        <p:blipFill>
          <a:blip r:embed="rId6">
            <a:alphaModFix amt="9000"/>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3482109" y="-259139"/>
            <a:ext cx="5227782" cy="8447696"/>
          </a:xfrm>
          <a:prstGeom prst="rect">
            <a:avLst/>
          </a:prstGeom>
        </p:spPr>
      </p:pic>
      <p:pic>
        <p:nvPicPr>
          <p:cNvPr id="5" name="Picture 4" descr="A black rectangle with white text&#10;&#10;Description automatically generated">
            <a:extLst>
              <a:ext uri="{FF2B5EF4-FFF2-40B4-BE49-F238E27FC236}">
                <a16:creationId xmlns:a16="http://schemas.microsoft.com/office/drawing/2014/main" id="{7B78C3A8-E860-968D-86AE-A27372722F45}"/>
              </a:ext>
            </a:extLst>
          </p:cNvPr>
          <p:cNvPicPr>
            <a:picLocks noChangeAspect="1"/>
          </p:cNvPicPr>
          <p:nvPr userDrawn="1"/>
        </p:nvPicPr>
        <p:blipFill>
          <a:blip r:embed="rId8"/>
          <a:stretch>
            <a:fillRect/>
          </a:stretch>
        </p:blipFill>
        <p:spPr>
          <a:xfrm>
            <a:off x="9439564" y="6268495"/>
            <a:ext cx="2502871" cy="388376"/>
          </a:xfrm>
          <a:prstGeom prst="rect">
            <a:avLst/>
          </a:prstGeom>
        </p:spPr>
      </p:pic>
      <p:pic>
        <p:nvPicPr>
          <p:cNvPr id="7" name="Picture 6" descr="A black background with white letters&#10;&#10;Description automatically generated">
            <a:extLst>
              <a:ext uri="{FF2B5EF4-FFF2-40B4-BE49-F238E27FC236}">
                <a16:creationId xmlns:a16="http://schemas.microsoft.com/office/drawing/2014/main" id="{3AE0BE25-23B7-DDD6-43BC-5896BC35BC44}"/>
              </a:ext>
            </a:extLst>
          </p:cNvPr>
          <p:cNvPicPr>
            <a:picLocks noChangeAspect="1"/>
          </p:cNvPicPr>
          <p:nvPr userDrawn="1"/>
        </p:nvPicPr>
        <p:blipFill>
          <a:blip r:embed="rId9"/>
          <a:stretch>
            <a:fillRect/>
          </a:stretch>
        </p:blipFill>
        <p:spPr>
          <a:xfrm>
            <a:off x="323456" y="6199238"/>
            <a:ext cx="1819380" cy="546288"/>
          </a:xfrm>
          <a:prstGeom prst="rect">
            <a:avLst/>
          </a:prstGeom>
        </p:spPr>
      </p:pic>
      <p:sp>
        <p:nvSpPr>
          <p:cNvPr id="9" name="TextBox 8">
            <a:extLst>
              <a:ext uri="{FF2B5EF4-FFF2-40B4-BE49-F238E27FC236}">
                <a16:creationId xmlns:a16="http://schemas.microsoft.com/office/drawing/2014/main" id="{AD22B798-3C17-EC78-3AEB-460D3DEC8202}"/>
              </a:ext>
            </a:extLst>
          </p:cNvPr>
          <p:cNvSpPr txBox="1"/>
          <p:nvPr userDrawn="1"/>
        </p:nvSpPr>
        <p:spPr>
          <a:xfrm>
            <a:off x="4585854" y="6317672"/>
            <a:ext cx="3020291" cy="369332"/>
          </a:xfrm>
          <a:prstGeom prst="rect">
            <a:avLst/>
          </a:prstGeom>
          <a:noFill/>
        </p:spPr>
        <p:txBody>
          <a:bodyPr wrap="square" rtlCol="0">
            <a:spAutoFit/>
          </a:bodyPr>
          <a:lstStyle/>
          <a:p>
            <a:pPr algn="ctr"/>
            <a:fld id="{A14884BA-11DB-4394-8F18-1C633B5A17AB}" type="slidenum">
              <a:rPr lang="en-US" smtClean="0">
                <a:solidFill>
                  <a:schemeClr val="bg1">
                    <a:alpha val="50000"/>
                  </a:schemeClr>
                </a:solidFill>
                <a:latin typeface="Proxima Nova Rg" panose="02000506030000020004" pitchFamily="50" charset="0"/>
              </a:rPr>
              <a:t>‹#›</a:t>
            </a:fld>
            <a:endParaRPr lang="en-US" dirty="0">
              <a:solidFill>
                <a:schemeClr val="bg1">
                  <a:alpha val="50000"/>
                </a:schemeClr>
              </a:solidFill>
              <a:latin typeface="Proxima Nova Rg" panose="02000506030000020004" pitchFamily="50" charset="0"/>
            </a:endParaRPr>
          </a:p>
        </p:txBody>
      </p:sp>
    </p:spTree>
    <p:extLst>
      <p:ext uri="{BB962C8B-B14F-4D97-AF65-F5344CB8AC3E}">
        <p14:creationId xmlns:p14="http://schemas.microsoft.com/office/powerpoint/2010/main" val="18372118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8" r:id="rId3"/>
    <p:sldLayoutId id="2147483669" r:id="rId4"/>
  </p:sldLayoutIdLst>
  <p:txStyles>
    <p:titleStyle>
      <a:lvl1pPr algn="l" rtl="0" eaLnBrk="0" fontAlgn="base" hangingPunct="0">
        <a:spcBef>
          <a:spcPct val="0"/>
        </a:spcBef>
        <a:spcAft>
          <a:spcPct val="0"/>
        </a:spcAft>
        <a:defRPr sz="6000" b="0" cap="none" spc="0">
          <a:ln>
            <a:noFill/>
          </a:ln>
          <a:solidFill>
            <a:schemeClr val="tx1"/>
          </a:solidFill>
          <a:effectLst/>
          <a:latin typeface="Proxima Nova Rg" panose="02000506030000020004" pitchFamily="50" charset="0"/>
          <a:ea typeface="Proxima Nova Rg" panose="02000506030000020004" pitchFamily="50" charset="0"/>
          <a:cs typeface="Proxima Nova Rg" panose="02000506030000020004" pitchFamily="50"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rgbClr val="3F3F3F"/>
        </a:buClr>
        <a:buSzPct val="90000"/>
        <a:buFont typeface="Arial" charset="0"/>
        <a:buChar char="•"/>
        <a:defRPr sz="3200" b="0" cap="none" spc="0">
          <a:ln>
            <a:noFill/>
          </a:ln>
          <a:solidFill>
            <a:srgbClr val="3F3F3F"/>
          </a:solidFill>
          <a:effectLst/>
          <a:latin typeface="Proxima Nova Rg" charset="0"/>
          <a:ea typeface="Proxima Nova Rg" charset="0"/>
          <a:cs typeface="Proxima Nova Rg" charset="0"/>
        </a:defRPr>
      </a:lvl1pPr>
      <a:lvl2pPr marL="742950" indent="-285750" algn="l" rtl="0" eaLnBrk="0" fontAlgn="base" hangingPunct="0">
        <a:spcBef>
          <a:spcPct val="20000"/>
        </a:spcBef>
        <a:spcAft>
          <a:spcPct val="0"/>
        </a:spcAft>
        <a:buClr>
          <a:srgbClr val="3F3F3F"/>
        </a:buClr>
        <a:buFont typeface="Arial" charset="0"/>
        <a:buChar char="•"/>
        <a:defRPr sz="2800" b="0" cap="none" spc="0">
          <a:ln>
            <a:noFill/>
          </a:ln>
          <a:solidFill>
            <a:srgbClr val="3F3F3F"/>
          </a:solidFill>
          <a:effectLst/>
          <a:latin typeface="Proxima Nova Rg" charset="0"/>
          <a:ea typeface="Proxima Nova Rg" charset="0"/>
          <a:cs typeface="Proxima Nova Rg" charset="0"/>
        </a:defRPr>
      </a:lvl2pPr>
      <a:lvl3pPr marL="1143000" indent="-228600" algn="l" rtl="0" eaLnBrk="0" fontAlgn="base" hangingPunct="0">
        <a:spcBef>
          <a:spcPct val="20000"/>
        </a:spcBef>
        <a:spcAft>
          <a:spcPct val="0"/>
        </a:spcAft>
        <a:buClr>
          <a:srgbClr val="3F3F3F"/>
        </a:buClr>
        <a:buSzPct val="90000"/>
        <a:buFont typeface="Arial" charset="0"/>
        <a:buChar char="•"/>
        <a:defRPr sz="2400" b="0" cap="none" spc="0">
          <a:ln>
            <a:noFill/>
          </a:ln>
          <a:solidFill>
            <a:srgbClr val="3F3F3F"/>
          </a:solidFill>
          <a:effectLst/>
          <a:latin typeface="Proxima Nova Rg" charset="0"/>
          <a:ea typeface="Proxima Nova Rg" charset="0"/>
          <a:cs typeface="Proxima Nova Rg" charset="0"/>
        </a:defRPr>
      </a:lvl3pPr>
      <a:lvl4pPr marL="1600200" indent="-228600" algn="l" rtl="0" eaLnBrk="0" fontAlgn="base" hangingPunct="0">
        <a:spcBef>
          <a:spcPct val="20000"/>
        </a:spcBef>
        <a:spcAft>
          <a:spcPct val="0"/>
        </a:spcAft>
        <a:buClr>
          <a:srgbClr val="3F3F3F"/>
        </a:buClr>
        <a:buFont typeface="Arial" charset="0"/>
        <a:buChar char="•"/>
        <a:defRPr sz="2000" b="0" cap="none" spc="0">
          <a:ln>
            <a:noFill/>
          </a:ln>
          <a:solidFill>
            <a:srgbClr val="3F3F3F"/>
          </a:solidFill>
          <a:effectLst/>
          <a:latin typeface="Proxima Nova Rg" charset="0"/>
          <a:ea typeface="Proxima Nova Rg" charset="0"/>
          <a:cs typeface="Proxima Nova Rg" charset="0"/>
        </a:defRPr>
      </a:lvl4pPr>
      <a:lvl5pPr marL="2057400" indent="-228600" algn="l" rtl="0" eaLnBrk="0" fontAlgn="base" hangingPunct="0">
        <a:spcBef>
          <a:spcPct val="20000"/>
        </a:spcBef>
        <a:spcAft>
          <a:spcPct val="0"/>
        </a:spcAft>
        <a:buClr>
          <a:srgbClr val="3F3F3F"/>
        </a:buClr>
        <a:buSzPct val="90000"/>
        <a:buFont typeface="Arial" charset="0"/>
        <a:buChar char="•"/>
        <a:defRPr sz="2000" b="0" cap="none" spc="0">
          <a:ln>
            <a:noFill/>
          </a:ln>
          <a:solidFill>
            <a:srgbClr val="3F3F3F"/>
          </a:solidFill>
          <a:effectLst/>
          <a:latin typeface="Proxima Nova Rg" charset="0"/>
          <a:ea typeface="Proxima Nova Rg" charset="0"/>
          <a:cs typeface="Proxima Nova Rg" charset="0"/>
        </a:defRPr>
      </a:lvl5pPr>
      <a:lvl6pPr marL="25146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0"/>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198639"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Xcelerate: Close More Loans NOW!</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7" name="Picture 2" descr="people standing inside city building">
            <a:extLst>
              <a:ext uri="{FF2B5EF4-FFF2-40B4-BE49-F238E27FC236}">
                <a16:creationId xmlns:a16="http://schemas.microsoft.com/office/drawing/2014/main" id="{8BBE82FD-70D3-35A1-272C-DDF8595A8A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69" b="7749"/>
          <a:stretch/>
        </p:blipFill>
        <p:spPr bwMode="auto">
          <a:xfrm>
            <a:off x="3743739" y="1416306"/>
            <a:ext cx="8448261" cy="4687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3"/>
          <a:stretch>
            <a:fillRect/>
          </a:stretch>
        </p:blipFill>
        <p:spPr>
          <a:xfrm rot="20860365">
            <a:off x="-790466" y="1474783"/>
            <a:ext cx="5592335" cy="4188919"/>
          </a:xfrm>
          <a:prstGeom prst="rect">
            <a:avLst/>
          </a:prstGeom>
        </p:spPr>
      </p:pic>
    </p:spTree>
    <p:extLst>
      <p:ext uri="{BB962C8B-B14F-4D97-AF65-F5344CB8AC3E}">
        <p14:creationId xmlns:p14="http://schemas.microsoft.com/office/powerpoint/2010/main" val="400407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pic>
        <p:nvPicPr>
          <p:cNvPr id="9" name="Picture 8" descr="A group of people standing in a line&#10;&#10;Description automatically generated">
            <a:extLst>
              <a:ext uri="{FF2B5EF4-FFF2-40B4-BE49-F238E27FC236}">
                <a16:creationId xmlns:a16="http://schemas.microsoft.com/office/drawing/2014/main" id="{65EF8EC5-A880-21FF-DF1E-5C8F228419A3}"/>
              </a:ext>
            </a:extLst>
          </p:cNvPr>
          <p:cNvPicPr>
            <a:picLocks noChangeAspect="1"/>
          </p:cNvPicPr>
          <p:nvPr/>
        </p:nvPicPr>
        <p:blipFill>
          <a:blip r:embed="rId2"/>
          <a:stretch>
            <a:fillRect/>
          </a:stretch>
        </p:blipFill>
        <p:spPr>
          <a:xfrm>
            <a:off x="731301" y="-25080"/>
            <a:ext cx="11023819" cy="6128546"/>
          </a:xfrm>
          <a:prstGeom prst="rect">
            <a:avLst/>
          </a:prstGeom>
        </p:spPr>
      </p:pic>
      <p:sp>
        <p:nvSpPr>
          <p:cNvPr id="6" name="Rectangle 5">
            <a:extLst>
              <a:ext uri="{FF2B5EF4-FFF2-40B4-BE49-F238E27FC236}">
                <a16:creationId xmlns:a16="http://schemas.microsoft.com/office/drawing/2014/main" id="{AA2A81FD-1436-453D-6E1A-CFE71AD765C2}"/>
              </a:ext>
            </a:extLst>
          </p:cNvPr>
          <p:cNvSpPr/>
          <p:nvPr/>
        </p:nvSpPr>
        <p:spPr bwMode="auto">
          <a:xfrm>
            <a:off x="10288070" y="3658385"/>
            <a:ext cx="1320428" cy="1557823"/>
          </a:xfrm>
          <a:prstGeom prst="rect">
            <a:avLst/>
          </a:prstGeom>
          <a:solidFill>
            <a:schemeClr val="accent1"/>
          </a:solidFill>
          <a:ln w="127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DFEF1C4E-3606-6B1D-2BDF-B0B50ADE1624}"/>
              </a:ext>
            </a:extLst>
          </p:cNvPr>
          <p:cNvPicPr>
            <a:picLocks noChangeAspect="1"/>
          </p:cNvPicPr>
          <p:nvPr/>
        </p:nvPicPr>
        <p:blipFill>
          <a:blip r:embed="rId3"/>
          <a:stretch>
            <a:fillRect/>
          </a:stretch>
        </p:blipFill>
        <p:spPr>
          <a:xfrm>
            <a:off x="10001466" y="3772847"/>
            <a:ext cx="1556961" cy="1556961"/>
          </a:xfrm>
          <a:prstGeom prst="rect">
            <a:avLst/>
          </a:prstGeom>
          <a:solidFill>
            <a:schemeClr val="accent1"/>
          </a:solidFill>
          <a:ln>
            <a:solidFill>
              <a:srgbClr val="FFC000"/>
            </a:solidFill>
          </a:ln>
        </p:spPr>
      </p:pic>
      <p:pic>
        <p:nvPicPr>
          <p:cNvPr id="13" name="Picture 12" descr="A picture containing calendar&#10;&#10;Description automatically generated">
            <a:extLst>
              <a:ext uri="{FF2B5EF4-FFF2-40B4-BE49-F238E27FC236}">
                <a16:creationId xmlns:a16="http://schemas.microsoft.com/office/drawing/2014/main" id="{0F672486-BE5C-4FFA-FD73-A3C8D0A5B72C}"/>
              </a:ext>
            </a:extLst>
          </p:cNvPr>
          <p:cNvPicPr>
            <a:picLocks noChangeAspect="1"/>
          </p:cNvPicPr>
          <p:nvPr/>
        </p:nvPicPr>
        <p:blipFill>
          <a:blip r:embed="rId4"/>
          <a:stretch>
            <a:fillRect/>
          </a:stretch>
        </p:blipFill>
        <p:spPr>
          <a:xfrm rot="20615325">
            <a:off x="-652857" y="2576851"/>
            <a:ext cx="4595632" cy="3442342"/>
          </a:xfrm>
          <a:prstGeom prst="rect">
            <a:avLst/>
          </a:prstGeom>
        </p:spPr>
      </p:pic>
    </p:spTree>
    <p:extLst>
      <p:ext uri="{BB962C8B-B14F-4D97-AF65-F5344CB8AC3E}">
        <p14:creationId xmlns:p14="http://schemas.microsoft.com/office/powerpoint/2010/main" val="71792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46354A-8B00-D7A1-90F1-7B4B4126834C}"/>
              </a:ext>
            </a:extLst>
          </p:cNvPr>
          <p:cNvSpPr/>
          <p:nvPr/>
        </p:nvSpPr>
        <p:spPr bwMode="auto">
          <a:xfrm>
            <a:off x="5044611" y="1387011"/>
            <a:ext cx="4363896" cy="4191856"/>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E02FCB69-D4C5-2073-6A34-D95D864C949A}"/>
              </a:ext>
            </a:extLst>
          </p:cNvPr>
          <p:cNvSpPr txBox="1"/>
          <p:nvPr/>
        </p:nvSpPr>
        <p:spPr>
          <a:xfrm>
            <a:off x="114670" y="123902"/>
            <a:ext cx="11994203" cy="76944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400" b="1" dirty="0">
                <a:solidFill>
                  <a:srgbClr val="F5CC30"/>
                </a:solidFill>
                <a:latin typeface="Proxima Nova Rg" panose="02000506030000020004" pitchFamily="50" charset="0"/>
              </a:rPr>
              <a:t>Introducing Trust Sells Nation……..</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pic>
        <p:nvPicPr>
          <p:cNvPr id="7" name="Picture 6">
            <a:extLst>
              <a:ext uri="{FF2B5EF4-FFF2-40B4-BE49-F238E27FC236}">
                <a16:creationId xmlns:a16="http://schemas.microsoft.com/office/drawing/2014/main" id="{B9CD9AA5-74EA-B9ED-72A9-A1345A20D14C}"/>
              </a:ext>
            </a:extLst>
          </p:cNvPr>
          <p:cNvPicPr>
            <a:picLocks noChangeAspect="1"/>
          </p:cNvPicPr>
          <p:nvPr/>
        </p:nvPicPr>
        <p:blipFill>
          <a:blip r:embed="rId3"/>
          <a:stretch>
            <a:fillRect/>
          </a:stretch>
        </p:blipFill>
        <p:spPr>
          <a:xfrm>
            <a:off x="5290335" y="1547975"/>
            <a:ext cx="3810000" cy="3810000"/>
          </a:xfrm>
          <a:prstGeom prst="rect">
            <a:avLst/>
          </a:prstGeom>
        </p:spPr>
      </p:pic>
    </p:spTree>
    <p:extLst>
      <p:ext uri="{BB962C8B-B14F-4D97-AF65-F5344CB8AC3E}">
        <p14:creationId xmlns:p14="http://schemas.microsoft.com/office/powerpoint/2010/main" val="238270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198639"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SAMPLE: CALL</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131134">
            <a:off x="-1288191" y="1512708"/>
            <a:ext cx="5592335" cy="4188919"/>
          </a:xfrm>
          <a:prstGeom prst="rect">
            <a:avLst/>
          </a:prstGeom>
        </p:spPr>
      </p:pic>
      <p:sp>
        <p:nvSpPr>
          <p:cNvPr id="6" name="Google Shape;470;p50">
            <a:extLst>
              <a:ext uri="{FF2B5EF4-FFF2-40B4-BE49-F238E27FC236}">
                <a16:creationId xmlns:a16="http://schemas.microsoft.com/office/drawing/2014/main" id="{A3C3E7DC-C8C5-1D69-A9BB-77964BC3D637}"/>
              </a:ext>
            </a:extLst>
          </p:cNvPr>
          <p:cNvSpPr txBox="1">
            <a:spLocks/>
          </p:cNvSpPr>
          <p:nvPr/>
        </p:nvSpPr>
        <p:spPr>
          <a:xfrm>
            <a:off x="3116012" y="991201"/>
            <a:ext cx="8492892" cy="2254036"/>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kern="0" dirty="0">
                <a:effectLst/>
                <a:latin typeface="Proxima Nova Rg" panose="02000506030000020004" pitchFamily="2" charset="0"/>
                <a:ea typeface="Times New Roman" panose="02020603050405020304" pitchFamily="18" charset="0"/>
                <a:cs typeface="Times New Roman" panose="02020603050405020304" pitchFamily="18" charset="0"/>
              </a:rPr>
              <a:t>Who do I </a:t>
            </a:r>
            <a:r>
              <a:rPr lang="en-US" sz="3600" kern="0" dirty="0">
                <a:latin typeface="Proxima Nova Rg" panose="02000506030000020004" pitchFamily="2" charset="0"/>
                <a:ea typeface="Times New Roman" panose="02020603050405020304" pitchFamily="18" charset="0"/>
                <a:cs typeface="Times New Roman" panose="02020603050405020304" pitchFamily="18" charset="0"/>
              </a:rPr>
              <a:t>know who knows who I need to know?</a:t>
            </a:r>
            <a:endParaRPr lang="en-US" sz="3600" kern="100" dirty="0">
              <a:effectLst/>
              <a:latin typeface="Proxima Nova Rg" panose="02000506030000020004" pitchFamily="2" charset="0"/>
              <a:ea typeface="Calibri" panose="020F0502020204030204" pitchFamily="34" charset="0"/>
              <a:cs typeface="Times New Roman" panose="02020603050405020304" pitchFamily="18" charset="0"/>
            </a:endParaRPr>
          </a:p>
          <a:p>
            <a:r>
              <a:rPr lang="en-US" sz="3200" dirty="0">
                <a:solidFill>
                  <a:schemeClr val="bg1"/>
                </a:solidFill>
                <a:latin typeface="Proxima Nova Medium" panose="02000506030000020004" pitchFamily="2" charset="0"/>
                <a:ea typeface="Proxima Nova Rg" charset="0"/>
                <a:cs typeface="Proxima Nova Rg" charset="0"/>
              </a:rPr>
              <a:t> </a:t>
            </a:r>
          </a:p>
        </p:txBody>
      </p:sp>
      <p:sp>
        <p:nvSpPr>
          <p:cNvPr id="12" name="Google Shape;470;p50">
            <a:extLst>
              <a:ext uri="{FF2B5EF4-FFF2-40B4-BE49-F238E27FC236}">
                <a16:creationId xmlns:a16="http://schemas.microsoft.com/office/drawing/2014/main" id="{3A3C53E7-6FE4-C68D-2646-5B48456B0EE1}"/>
              </a:ext>
            </a:extLst>
          </p:cNvPr>
          <p:cNvSpPr txBox="1">
            <a:spLocks/>
          </p:cNvSpPr>
          <p:nvPr/>
        </p:nvSpPr>
        <p:spPr>
          <a:xfrm>
            <a:off x="3227439" y="2495630"/>
            <a:ext cx="8492892" cy="1684431"/>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kern="0" dirty="0">
                <a:latin typeface="Proxima Nova Rg" panose="02000506030000020004" pitchFamily="2" charset="0"/>
                <a:ea typeface="Times New Roman" panose="02020603050405020304" pitchFamily="18" charset="0"/>
                <a:cs typeface="Times New Roman" panose="02020603050405020304" pitchFamily="18" charset="0"/>
              </a:rPr>
              <a:t>Real Estate Agents</a:t>
            </a:r>
          </a:p>
          <a:p>
            <a:endParaRPr lang="en-US" sz="2000" kern="0" dirty="0">
              <a:effectLst/>
              <a:latin typeface="Proxima Nova Rg" panose="02000506030000020004" pitchFamily="2" charset="0"/>
              <a:ea typeface="Calibri" panose="020F0502020204030204" pitchFamily="34" charset="0"/>
              <a:cs typeface="Times New Roman" panose="02020603050405020304" pitchFamily="18" charset="0"/>
            </a:endParaRPr>
          </a:p>
          <a:p>
            <a:r>
              <a:rPr lang="en-US" sz="2000" kern="0" dirty="0">
                <a:latin typeface="Proxima Nova Rg" panose="02000506030000020004" pitchFamily="2" charset="0"/>
                <a:ea typeface="Calibri" panose="020F0502020204030204" pitchFamily="34" charset="0"/>
                <a:cs typeface="Times New Roman" panose="02020603050405020304" pitchFamily="18" charset="0"/>
              </a:rPr>
              <a:t>What friends of yours sell real estate and they need a lender partnership like ours?</a:t>
            </a:r>
            <a:endParaRPr lang="en-US" sz="2000" kern="100" dirty="0">
              <a:effectLst/>
              <a:latin typeface="Proxima Nova Rg" panose="02000506030000020004" pitchFamily="2" charset="0"/>
              <a:ea typeface="Calibri" panose="020F0502020204030204" pitchFamily="34" charset="0"/>
              <a:cs typeface="Times New Roman" panose="02020603050405020304" pitchFamily="18" charset="0"/>
            </a:endParaRPr>
          </a:p>
          <a:p>
            <a:r>
              <a:rPr lang="en-US" sz="3200" dirty="0">
                <a:latin typeface="Proxima Nova Medium" panose="02000506030000020004" pitchFamily="2" charset="0"/>
                <a:ea typeface="Proxima Nova Rg" charset="0"/>
                <a:cs typeface="Proxima Nova Rg" charset="0"/>
              </a:rPr>
              <a:t> </a:t>
            </a:r>
          </a:p>
        </p:txBody>
      </p:sp>
      <p:pic>
        <p:nvPicPr>
          <p:cNvPr id="14" name="Picture 13">
            <a:extLst>
              <a:ext uri="{FF2B5EF4-FFF2-40B4-BE49-F238E27FC236}">
                <a16:creationId xmlns:a16="http://schemas.microsoft.com/office/drawing/2014/main" id="{4039BCF7-1D1A-9427-ED53-51539185B24C}"/>
              </a:ext>
            </a:extLst>
          </p:cNvPr>
          <p:cNvPicPr>
            <a:picLocks noChangeAspect="1"/>
          </p:cNvPicPr>
          <p:nvPr/>
        </p:nvPicPr>
        <p:blipFill>
          <a:blip r:embed="rId3">
            <a:duotone>
              <a:prstClr val="black"/>
              <a:schemeClr val="tx1">
                <a:tint val="45000"/>
                <a:satMod val="400000"/>
              </a:schemeClr>
            </a:duotone>
            <a:alphaModFix/>
          </a:blip>
          <a:stretch>
            <a:fillRect/>
          </a:stretch>
        </p:blipFill>
        <p:spPr>
          <a:xfrm flipH="1">
            <a:off x="7806575" y="3400379"/>
            <a:ext cx="210461" cy="236902"/>
          </a:xfrm>
          <a:prstGeom prst="rect">
            <a:avLst/>
          </a:prstGeom>
          <a:ln>
            <a:noFill/>
          </a:ln>
        </p:spPr>
      </p:pic>
      <p:sp>
        <p:nvSpPr>
          <p:cNvPr id="15" name="Google Shape;470;p50">
            <a:extLst>
              <a:ext uri="{FF2B5EF4-FFF2-40B4-BE49-F238E27FC236}">
                <a16:creationId xmlns:a16="http://schemas.microsoft.com/office/drawing/2014/main" id="{82137F96-2772-43EB-F7CC-EB6C171C00C2}"/>
              </a:ext>
            </a:extLst>
          </p:cNvPr>
          <p:cNvSpPr txBox="1">
            <a:spLocks/>
          </p:cNvSpPr>
          <p:nvPr/>
        </p:nvSpPr>
        <p:spPr>
          <a:xfrm>
            <a:off x="3284774" y="3924610"/>
            <a:ext cx="8492892" cy="2254036"/>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kern="0" dirty="0">
                <a:latin typeface="Proxima Nova Rg" panose="02000506030000020004" pitchFamily="2" charset="0"/>
                <a:ea typeface="Times New Roman" panose="02020603050405020304" pitchFamily="18" charset="0"/>
                <a:cs typeface="Times New Roman" panose="02020603050405020304" pitchFamily="18" charset="0"/>
              </a:rPr>
              <a:t>Friends and Family</a:t>
            </a:r>
          </a:p>
          <a:p>
            <a:endParaRPr lang="en-US" sz="2000" kern="0" dirty="0">
              <a:effectLst/>
              <a:latin typeface="Proxima Nova Rg" panose="02000506030000020004" pitchFamily="2" charset="0"/>
              <a:ea typeface="Calibri" panose="020F0502020204030204" pitchFamily="34" charset="0"/>
              <a:cs typeface="Times New Roman" panose="02020603050405020304" pitchFamily="18" charset="0"/>
            </a:endParaRPr>
          </a:p>
          <a:p>
            <a:r>
              <a:rPr lang="en-US" sz="2000" kern="0" dirty="0">
                <a:latin typeface="Proxima Nova Rg" panose="02000506030000020004" pitchFamily="2" charset="0"/>
                <a:ea typeface="Calibri" panose="020F0502020204030204" pitchFamily="34" charset="0"/>
                <a:cs typeface="Times New Roman" panose="02020603050405020304" pitchFamily="18" charset="0"/>
              </a:rPr>
              <a:t>Thank you so much for your 5-Star Rating.  Could we ask you a favor?  Who do you know who might be buying or investing in real estate in the next 12-months we could contact using your name?</a:t>
            </a:r>
            <a:endParaRPr lang="en-US" sz="2000" kern="100" dirty="0">
              <a:effectLst/>
              <a:latin typeface="Proxima Nova Rg" panose="02000506030000020004" pitchFamily="2" charset="0"/>
              <a:ea typeface="Calibri" panose="020F0502020204030204" pitchFamily="34" charset="0"/>
              <a:cs typeface="Times New Roman" panose="02020603050405020304" pitchFamily="18" charset="0"/>
            </a:endParaRPr>
          </a:p>
          <a:p>
            <a:r>
              <a:rPr lang="en-US" sz="3200" dirty="0">
                <a:latin typeface="Proxima Nova Medium" panose="02000506030000020004" pitchFamily="2" charset="0"/>
                <a:ea typeface="Proxima Nova Rg" charset="0"/>
                <a:cs typeface="Proxima Nova Rg" charset="0"/>
              </a:rPr>
              <a:t> </a:t>
            </a:r>
          </a:p>
        </p:txBody>
      </p:sp>
      <p:pic>
        <p:nvPicPr>
          <p:cNvPr id="16" name="Picture 15">
            <a:extLst>
              <a:ext uri="{FF2B5EF4-FFF2-40B4-BE49-F238E27FC236}">
                <a16:creationId xmlns:a16="http://schemas.microsoft.com/office/drawing/2014/main" id="{6FDB5F88-D266-CBDE-D218-CF28BA634064}"/>
              </a:ext>
            </a:extLst>
          </p:cNvPr>
          <p:cNvPicPr>
            <a:picLocks noChangeAspect="1"/>
          </p:cNvPicPr>
          <p:nvPr/>
        </p:nvPicPr>
        <p:blipFill>
          <a:blip r:embed="rId3">
            <a:duotone>
              <a:prstClr val="black"/>
              <a:schemeClr val="tx1">
                <a:tint val="45000"/>
                <a:satMod val="400000"/>
              </a:schemeClr>
            </a:duotone>
            <a:alphaModFix/>
          </a:blip>
          <a:stretch>
            <a:fillRect/>
          </a:stretch>
        </p:blipFill>
        <p:spPr>
          <a:xfrm>
            <a:off x="2963611" y="3056235"/>
            <a:ext cx="241659" cy="270671"/>
          </a:xfrm>
          <a:prstGeom prst="rect">
            <a:avLst/>
          </a:prstGeom>
          <a:ln>
            <a:noFill/>
          </a:ln>
        </p:spPr>
      </p:pic>
      <p:pic>
        <p:nvPicPr>
          <p:cNvPr id="19" name="Picture 18">
            <a:extLst>
              <a:ext uri="{FF2B5EF4-FFF2-40B4-BE49-F238E27FC236}">
                <a16:creationId xmlns:a16="http://schemas.microsoft.com/office/drawing/2014/main" id="{81CB919D-6A44-E79B-95E0-FB4C80C37269}"/>
              </a:ext>
            </a:extLst>
          </p:cNvPr>
          <p:cNvPicPr>
            <a:picLocks noChangeAspect="1"/>
          </p:cNvPicPr>
          <p:nvPr/>
        </p:nvPicPr>
        <p:blipFill>
          <a:blip r:embed="rId3">
            <a:duotone>
              <a:prstClr val="black"/>
              <a:schemeClr val="tx1">
                <a:tint val="45000"/>
                <a:satMod val="400000"/>
              </a:schemeClr>
            </a:duotone>
            <a:alphaModFix/>
          </a:blip>
          <a:stretch>
            <a:fillRect/>
          </a:stretch>
        </p:blipFill>
        <p:spPr>
          <a:xfrm>
            <a:off x="3116011" y="4600555"/>
            <a:ext cx="241659" cy="270671"/>
          </a:xfrm>
          <a:prstGeom prst="rect">
            <a:avLst/>
          </a:prstGeom>
          <a:ln>
            <a:noFill/>
          </a:ln>
        </p:spPr>
      </p:pic>
      <p:pic>
        <p:nvPicPr>
          <p:cNvPr id="20" name="Picture 19">
            <a:extLst>
              <a:ext uri="{FF2B5EF4-FFF2-40B4-BE49-F238E27FC236}">
                <a16:creationId xmlns:a16="http://schemas.microsoft.com/office/drawing/2014/main" id="{561D955C-BF6A-D9BA-15FA-E75D880767E7}"/>
              </a:ext>
            </a:extLst>
          </p:cNvPr>
          <p:cNvPicPr>
            <a:picLocks noChangeAspect="1"/>
          </p:cNvPicPr>
          <p:nvPr/>
        </p:nvPicPr>
        <p:blipFill>
          <a:blip r:embed="rId3">
            <a:duotone>
              <a:prstClr val="black"/>
              <a:schemeClr val="tx1">
                <a:tint val="45000"/>
                <a:satMod val="400000"/>
              </a:schemeClr>
            </a:duotone>
            <a:alphaModFix/>
          </a:blip>
          <a:stretch>
            <a:fillRect/>
          </a:stretch>
        </p:blipFill>
        <p:spPr>
          <a:xfrm flipH="1">
            <a:off x="9990975" y="5229179"/>
            <a:ext cx="210461" cy="236902"/>
          </a:xfrm>
          <a:prstGeom prst="rect">
            <a:avLst/>
          </a:prstGeom>
          <a:ln>
            <a:noFill/>
          </a:ln>
        </p:spPr>
      </p:pic>
    </p:spTree>
    <p:extLst>
      <p:ext uri="{BB962C8B-B14F-4D97-AF65-F5344CB8AC3E}">
        <p14:creationId xmlns:p14="http://schemas.microsoft.com/office/powerpoint/2010/main" val="317221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SAMPLE: CONNECT-</a:t>
            </a:r>
            <a:r>
              <a:rPr lang="en-US" sz="5400" b="1" i="1" dirty="0">
                <a:solidFill>
                  <a:schemeClr val="bg1"/>
                </a:solidFill>
                <a:latin typeface="Proxima Nova Rg" panose="02000506030000020004" pitchFamily="50" charset="0"/>
              </a:rPr>
              <a:t>Pattern Interrupt</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308511" y="1502548"/>
            <a:ext cx="5592335" cy="4188919"/>
          </a:xfrm>
          <a:prstGeom prst="rect">
            <a:avLst/>
          </a:prstGeom>
        </p:spPr>
      </p:pic>
      <p:pic>
        <p:nvPicPr>
          <p:cNvPr id="15" name="Picture 14" descr="A white plug in a circle&#10;&#10;Description automatically generated with medium confidence">
            <a:extLst>
              <a:ext uri="{FF2B5EF4-FFF2-40B4-BE49-F238E27FC236}">
                <a16:creationId xmlns:a16="http://schemas.microsoft.com/office/drawing/2014/main" id="{D565D4C6-AFC7-DC37-2676-D45DB6B7AD32}"/>
              </a:ext>
            </a:extLst>
          </p:cNvPr>
          <p:cNvPicPr>
            <a:picLocks noChangeAspect="1"/>
          </p:cNvPicPr>
          <p:nvPr/>
        </p:nvPicPr>
        <p:blipFill>
          <a:blip r:embed="rId3"/>
          <a:stretch>
            <a:fillRect/>
          </a:stretch>
        </p:blipFill>
        <p:spPr>
          <a:xfrm>
            <a:off x="8829039" y="5066400"/>
            <a:ext cx="3369756" cy="1769122"/>
          </a:xfrm>
          <a:prstGeom prst="rect">
            <a:avLst/>
          </a:prstGeom>
        </p:spPr>
      </p:pic>
      <p:sp>
        <p:nvSpPr>
          <p:cNvPr id="16" name="Rectangle 15">
            <a:extLst>
              <a:ext uri="{FF2B5EF4-FFF2-40B4-BE49-F238E27FC236}">
                <a16:creationId xmlns:a16="http://schemas.microsoft.com/office/drawing/2014/main" id="{F6A37708-2CF7-F641-B546-06FA8053DDEE}"/>
              </a:ext>
            </a:extLst>
          </p:cNvPr>
          <p:cNvSpPr/>
          <p:nvPr/>
        </p:nvSpPr>
        <p:spPr bwMode="auto">
          <a:xfrm rot="16200000" flipV="1">
            <a:off x="8535451" y="6354971"/>
            <a:ext cx="750237" cy="59937"/>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50800" fontAlgn="base">
              <a:spcBef>
                <a:spcPts val="0"/>
              </a:spcBef>
              <a:spcAft>
                <a:spcPts val="0"/>
              </a:spcAft>
            </a:pPr>
            <a:r>
              <a:rPr lang="en-US" sz="2800" b="1" i="1" kern="0" dirty="0">
                <a:effectLst/>
                <a:latin typeface="Proxima Nova Rg" panose="02000506030000020004" pitchFamily="2" charset="0"/>
                <a:ea typeface="Times New Roman" panose="02020603050405020304" pitchFamily="18" charset="0"/>
                <a:cs typeface="Arial" panose="020B0604020202020204" pitchFamily="34" charset="0"/>
              </a:rPr>
              <a:t>Most lenders would quote you a rate at the start, but that’s like a doctor giving you a prescription without knowing where it hurts. </a:t>
            </a:r>
          </a:p>
          <a:p>
            <a:pPr marL="0" marR="50800" fontAlgn="base">
              <a:spcBef>
                <a:spcPts val="0"/>
              </a:spcBef>
              <a:spcAft>
                <a:spcPts val="0"/>
              </a:spcAft>
            </a:pPr>
            <a:r>
              <a:rPr lang="en-US" sz="2800" b="1" i="1" kern="0" dirty="0">
                <a:effectLst/>
                <a:latin typeface="Proxima Nova Rg" panose="02000506030000020004" pitchFamily="2" charset="0"/>
                <a:ea typeface="Times New Roman" panose="02020603050405020304" pitchFamily="18" charset="0"/>
                <a:cs typeface="Arial" panose="020B0604020202020204" pitchFamily="34" charset="0"/>
              </a:rPr>
              <a:t> </a:t>
            </a:r>
          </a:p>
          <a:p>
            <a:pPr marL="0" marR="50800" fontAlgn="base">
              <a:spcBef>
                <a:spcPts val="0"/>
              </a:spcBef>
              <a:spcAft>
                <a:spcPts val="0"/>
              </a:spcAft>
            </a:pPr>
            <a:r>
              <a:rPr lang="en-US" sz="2800" b="1" i="1" kern="0" dirty="0">
                <a:effectLst/>
                <a:latin typeface="Proxima Nova Rg" panose="02000506030000020004" pitchFamily="2" charset="0"/>
                <a:ea typeface="Times New Roman" panose="02020603050405020304" pitchFamily="18" charset="0"/>
                <a:cs typeface="Arial" panose="020B0604020202020204" pitchFamily="34" charset="0"/>
              </a:rPr>
              <a:t>We are different.  We are Home Loan Strategists.  We architect custom home loan solutions and help you manage your mortgage for life…</a:t>
            </a:r>
            <a:endParaRPr lang="en-US" sz="2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latin typeface="Proxima Nova Medium" panose="02000506030000020004" pitchFamily="2" charset="0"/>
                <a:ea typeface="Proxima Nova Rg" charset="0"/>
                <a:cs typeface="Proxima Nova Rg" charset="0"/>
              </a:rPr>
              <a:t> </a:t>
            </a:r>
          </a:p>
        </p:txBody>
      </p:sp>
      <p:pic>
        <p:nvPicPr>
          <p:cNvPr id="6" name="Picture 5">
            <a:extLst>
              <a:ext uri="{FF2B5EF4-FFF2-40B4-BE49-F238E27FC236}">
                <a16:creationId xmlns:a16="http://schemas.microsoft.com/office/drawing/2014/main" id="{0894A52E-48F8-44C3-C532-CBB5CEC876B6}"/>
              </a:ext>
            </a:extLst>
          </p:cNvPr>
          <p:cNvPicPr>
            <a:picLocks noChangeAspect="1"/>
          </p:cNvPicPr>
          <p:nvPr/>
        </p:nvPicPr>
        <p:blipFill>
          <a:blip r:embed="rId4">
            <a:duotone>
              <a:prstClr val="black"/>
              <a:schemeClr val="tx1">
                <a:tint val="45000"/>
                <a:satMod val="400000"/>
              </a:schemeClr>
            </a:duotone>
            <a:alphaModFix/>
          </a:blip>
          <a:stretch>
            <a:fillRect/>
          </a:stretch>
        </p:blipFill>
        <p:spPr>
          <a:xfrm>
            <a:off x="2681893" y="1516635"/>
            <a:ext cx="297172" cy="332848"/>
          </a:xfrm>
          <a:prstGeom prst="rect">
            <a:avLst/>
          </a:prstGeom>
          <a:ln>
            <a:noFill/>
          </a:ln>
        </p:spPr>
      </p:pic>
      <p:pic>
        <p:nvPicPr>
          <p:cNvPr id="9" name="Picture 8">
            <a:extLst>
              <a:ext uri="{FF2B5EF4-FFF2-40B4-BE49-F238E27FC236}">
                <a16:creationId xmlns:a16="http://schemas.microsoft.com/office/drawing/2014/main" id="{E403275B-9E0D-C2C8-BBF4-52564A6E274F}"/>
              </a:ext>
            </a:extLst>
          </p:cNvPr>
          <p:cNvPicPr>
            <a:picLocks noChangeAspect="1"/>
          </p:cNvPicPr>
          <p:nvPr/>
        </p:nvPicPr>
        <p:blipFill>
          <a:blip r:embed="rId4">
            <a:duotone>
              <a:prstClr val="black"/>
              <a:schemeClr val="tx1">
                <a:tint val="45000"/>
                <a:satMod val="400000"/>
              </a:schemeClr>
            </a:duotone>
            <a:alphaModFix/>
          </a:blip>
          <a:stretch>
            <a:fillRect/>
          </a:stretch>
        </p:blipFill>
        <p:spPr>
          <a:xfrm flipH="1">
            <a:off x="9863882" y="3820160"/>
            <a:ext cx="296117" cy="333319"/>
          </a:xfrm>
          <a:prstGeom prst="rect">
            <a:avLst/>
          </a:prstGeom>
          <a:ln>
            <a:noFill/>
          </a:ln>
        </p:spPr>
      </p:pic>
    </p:spTree>
    <p:extLst>
      <p:ext uri="{BB962C8B-B14F-4D97-AF65-F5344CB8AC3E}">
        <p14:creationId xmlns:p14="http://schemas.microsoft.com/office/powerpoint/2010/main" val="1831372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SAMPLE: CONNECT-</a:t>
            </a:r>
            <a:r>
              <a:rPr lang="en-US" sz="5400" b="1" i="1" dirty="0">
                <a:solidFill>
                  <a:schemeClr val="bg1"/>
                </a:solidFill>
                <a:latin typeface="Proxima Nova Rg" panose="02000506030000020004" pitchFamily="50" charset="0"/>
              </a:rPr>
              <a:t>Get Past Rates</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pic>
        <p:nvPicPr>
          <p:cNvPr id="15" name="Picture 14" descr="A white plug in a circle&#10;&#10;Description automatically generated with medium confidence">
            <a:extLst>
              <a:ext uri="{FF2B5EF4-FFF2-40B4-BE49-F238E27FC236}">
                <a16:creationId xmlns:a16="http://schemas.microsoft.com/office/drawing/2014/main" id="{D565D4C6-AFC7-DC37-2676-D45DB6B7AD32}"/>
              </a:ext>
            </a:extLst>
          </p:cNvPr>
          <p:cNvPicPr>
            <a:picLocks noChangeAspect="1"/>
          </p:cNvPicPr>
          <p:nvPr/>
        </p:nvPicPr>
        <p:blipFill>
          <a:blip r:embed="rId3"/>
          <a:stretch>
            <a:fillRect/>
          </a:stretch>
        </p:blipFill>
        <p:spPr>
          <a:xfrm>
            <a:off x="8829039" y="5066400"/>
            <a:ext cx="3369756" cy="1769122"/>
          </a:xfrm>
          <a:prstGeom prst="rect">
            <a:avLst/>
          </a:prstGeom>
        </p:spPr>
      </p:pic>
      <p:sp>
        <p:nvSpPr>
          <p:cNvPr id="16" name="Rectangle 15">
            <a:extLst>
              <a:ext uri="{FF2B5EF4-FFF2-40B4-BE49-F238E27FC236}">
                <a16:creationId xmlns:a16="http://schemas.microsoft.com/office/drawing/2014/main" id="{F6A37708-2CF7-F641-B546-06FA8053DDEE}"/>
              </a:ext>
            </a:extLst>
          </p:cNvPr>
          <p:cNvSpPr/>
          <p:nvPr/>
        </p:nvSpPr>
        <p:spPr bwMode="auto">
          <a:xfrm rot="16200000" flipV="1">
            <a:off x="8535451" y="6354971"/>
            <a:ext cx="750237" cy="59937"/>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50800" fontAlgn="base">
              <a:spcBef>
                <a:spcPts val="0"/>
              </a:spcBef>
              <a:spcAft>
                <a:spcPts val="0"/>
              </a:spcAft>
            </a:pPr>
            <a:r>
              <a:rPr lang="en-US" sz="3600" b="1" i="1" kern="0" dirty="0">
                <a:effectLst/>
                <a:latin typeface="Proxima Nova Rg" panose="02000506030000020004" pitchFamily="2" charset="0"/>
                <a:ea typeface="Times New Roman" panose="02020603050405020304" pitchFamily="18" charset="0"/>
                <a:cs typeface="Arial" panose="020B0604020202020204" pitchFamily="34" charset="0"/>
              </a:rPr>
              <a:t>So, before we talk about interest rates…</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latin typeface="Proxima Nova Medium" panose="02000506030000020004" pitchFamily="2" charset="0"/>
                <a:ea typeface="Proxima Nova Rg" charset="0"/>
                <a:cs typeface="Proxima Nova Rg" charset="0"/>
              </a:rPr>
              <a:t> </a:t>
            </a:r>
          </a:p>
        </p:txBody>
      </p:sp>
      <p:pic>
        <p:nvPicPr>
          <p:cNvPr id="6" name="Picture 5">
            <a:extLst>
              <a:ext uri="{FF2B5EF4-FFF2-40B4-BE49-F238E27FC236}">
                <a16:creationId xmlns:a16="http://schemas.microsoft.com/office/drawing/2014/main" id="{0894A52E-48F8-44C3-C532-CBB5CEC876B6}"/>
              </a:ext>
            </a:extLst>
          </p:cNvPr>
          <p:cNvPicPr>
            <a:picLocks noChangeAspect="1"/>
          </p:cNvPicPr>
          <p:nvPr/>
        </p:nvPicPr>
        <p:blipFill>
          <a:blip r:embed="rId4">
            <a:duotone>
              <a:prstClr val="black"/>
              <a:schemeClr val="tx1">
                <a:tint val="45000"/>
                <a:satMod val="400000"/>
              </a:schemeClr>
            </a:duotone>
            <a:alphaModFix/>
          </a:blip>
          <a:stretch>
            <a:fillRect/>
          </a:stretch>
        </p:blipFill>
        <p:spPr>
          <a:xfrm>
            <a:off x="2742853" y="2624075"/>
            <a:ext cx="297172" cy="332848"/>
          </a:xfrm>
          <a:prstGeom prst="rect">
            <a:avLst/>
          </a:prstGeom>
          <a:ln>
            <a:noFill/>
          </a:ln>
        </p:spPr>
      </p:pic>
      <p:pic>
        <p:nvPicPr>
          <p:cNvPr id="9" name="Picture 8">
            <a:extLst>
              <a:ext uri="{FF2B5EF4-FFF2-40B4-BE49-F238E27FC236}">
                <a16:creationId xmlns:a16="http://schemas.microsoft.com/office/drawing/2014/main" id="{E403275B-9E0D-C2C8-BBF4-52564A6E274F}"/>
              </a:ext>
            </a:extLst>
          </p:cNvPr>
          <p:cNvPicPr>
            <a:picLocks noChangeAspect="1"/>
          </p:cNvPicPr>
          <p:nvPr/>
        </p:nvPicPr>
        <p:blipFill>
          <a:blip r:embed="rId4">
            <a:duotone>
              <a:prstClr val="black"/>
              <a:schemeClr val="tx1">
                <a:tint val="45000"/>
                <a:satMod val="400000"/>
              </a:schemeClr>
            </a:duotone>
            <a:alphaModFix/>
          </a:blip>
          <a:stretch>
            <a:fillRect/>
          </a:stretch>
        </p:blipFill>
        <p:spPr>
          <a:xfrm flipH="1">
            <a:off x="11469162" y="2719794"/>
            <a:ext cx="296117" cy="333319"/>
          </a:xfrm>
          <a:prstGeom prst="rect">
            <a:avLst/>
          </a:prstGeom>
          <a:ln>
            <a:noFill/>
          </a:ln>
        </p:spPr>
      </p:pic>
    </p:spTree>
    <p:extLst>
      <p:ext uri="{BB962C8B-B14F-4D97-AF65-F5344CB8AC3E}">
        <p14:creationId xmlns:p14="http://schemas.microsoft.com/office/powerpoint/2010/main" val="4201025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SAMPLE: CONNECT-</a:t>
            </a:r>
            <a:r>
              <a:rPr lang="en-US" sz="5400" b="1" i="1" dirty="0">
                <a:solidFill>
                  <a:schemeClr val="bg1"/>
                </a:solidFill>
                <a:latin typeface="Proxima Nova Rg" panose="02000506030000020004" pitchFamily="50" charset="0"/>
              </a:rPr>
              <a:t>Anchor Question</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pic>
        <p:nvPicPr>
          <p:cNvPr id="15" name="Picture 14" descr="A white plug in a circle&#10;&#10;Description automatically generated with medium confidence">
            <a:extLst>
              <a:ext uri="{FF2B5EF4-FFF2-40B4-BE49-F238E27FC236}">
                <a16:creationId xmlns:a16="http://schemas.microsoft.com/office/drawing/2014/main" id="{D565D4C6-AFC7-DC37-2676-D45DB6B7AD32}"/>
              </a:ext>
            </a:extLst>
          </p:cNvPr>
          <p:cNvPicPr>
            <a:picLocks noChangeAspect="1"/>
          </p:cNvPicPr>
          <p:nvPr/>
        </p:nvPicPr>
        <p:blipFill>
          <a:blip r:embed="rId3"/>
          <a:stretch>
            <a:fillRect/>
          </a:stretch>
        </p:blipFill>
        <p:spPr>
          <a:xfrm>
            <a:off x="8829039" y="5066400"/>
            <a:ext cx="3369756" cy="1769122"/>
          </a:xfrm>
          <a:prstGeom prst="rect">
            <a:avLst/>
          </a:prstGeom>
        </p:spPr>
      </p:pic>
      <p:sp>
        <p:nvSpPr>
          <p:cNvPr id="16" name="Rectangle 15">
            <a:extLst>
              <a:ext uri="{FF2B5EF4-FFF2-40B4-BE49-F238E27FC236}">
                <a16:creationId xmlns:a16="http://schemas.microsoft.com/office/drawing/2014/main" id="{F6A37708-2CF7-F641-B546-06FA8053DDEE}"/>
              </a:ext>
            </a:extLst>
          </p:cNvPr>
          <p:cNvSpPr/>
          <p:nvPr/>
        </p:nvSpPr>
        <p:spPr bwMode="auto">
          <a:xfrm rot="16200000" flipV="1">
            <a:off x="8535451" y="6354971"/>
            <a:ext cx="750237" cy="59937"/>
          </a:xfrm>
          <a:prstGeom prst="rect">
            <a:avLst/>
          </a:prstGeom>
          <a:solidFill>
            <a:srgbClr val="0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pic>
        <p:nvPicPr>
          <p:cNvPr id="6" name="Picture 5">
            <a:extLst>
              <a:ext uri="{FF2B5EF4-FFF2-40B4-BE49-F238E27FC236}">
                <a16:creationId xmlns:a16="http://schemas.microsoft.com/office/drawing/2014/main" id="{0894A52E-48F8-44C3-C532-CBB5CEC876B6}"/>
              </a:ext>
            </a:extLst>
          </p:cNvPr>
          <p:cNvPicPr>
            <a:picLocks noChangeAspect="1"/>
          </p:cNvPicPr>
          <p:nvPr/>
        </p:nvPicPr>
        <p:blipFill>
          <a:blip r:embed="rId4">
            <a:duotone>
              <a:prstClr val="black"/>
              <a:schemeClr val="tx1">
                <a:tint val="45000"/>
                <a:satMod val="400000"/>
              </a:schemeClr>
            </a:duotone>
            <a:alphaModFix/>
          </a:blip>
          <a:stretch>
            <a:fillRect/>
          </a:stretch>
        </p:blipFill>
        <p:spPr>
          <a:xfrm>
            <a:off x="2356772" y="1100074"/>
            <a:ext cx="488027" cy="546615"/>
          </a:xfrm>
          <a:prstGeom prst="rect">
            <a:avLst/>
          </a:prstGeom>
          <a:ln>
            <a:noFill/>
          </a:ln>
        </p:spPr>
      </p:pic>
      <p:pic>
        <p:nvPicPr>
          <p:cNvPr id="9" name="Picture 8">
            <a:extLst>
              <a:ext uri="{FF2B5EF4-FFF2-40B4-BE49-F238E27FC236}">
                <a16:creationId xmlns:a16="http://schemas.microsoft.com/office/drawing/2014/main" id="{E403275B-9E0D-C2C8-BBF4-52564A6E274F}"/>
              </a:ext>
            </a:extLst>
          </p:cNvPr>
          <p:cNvPicPr>
            <a:picLocks noChangeAspect="1"/>
          </p:cNvPicPr>
          <p:nvPr/>
        </p:nvPicPr>
        <p:blipFill>
          <a:blip r:embed="rId4">
            <a:duotone>
              <a:prstClr val="black"/>
              <a:schemeClr val="tx1">
                <a:tint val="45000"/>
                <a:satMod val="400000"/>
              </a:schemeClr>
            </a:duotone>
            <a:alphaModFix/>
          </a:blip>
          <a:stretch>
            <a:fillRect/>
          </a:stretch>
        </p:blipFill>
        <p:spPr>
          <a:xfrm flipH="1">
            <a:off x="11469161" y="5076914"/>
            <a:ext cx="525042" cy="591004"/>
          </a:xfrm>
          <a:prstGeom prst="rect">
            <a:avLst/>
          </a:prstGeom>
          <a:ln>
            <a:noFill/>
          </a:ln>
        </p:spPr>
      </p:pic>
      <p:sp>
        <p:nvSpPr>
          <p:cNvPr id="10" name="TextBox 9">
            <a:extLst>
              <a:ext uri="{FF2B5EF4-FFF2-40B4-BE49-F238E27FC236}">
                <a16:creationId xmlns:a16="http://schemas.microsoft.com/office/drawing/2014/main" id="{E5BF359B-003A-3D54-0CB7-603DB6E0CD42}"/>
              </a:ext>
            </a:extLst>
          </p:cNvPr>
          <p:cNvSpPr txBox="1"/>
          <p:nvPr/>
        </p:nvSpPr>
        <p:spPr>
          <a:xfrm>
            <a:off x="2844800" y="1039827"/>
            <a:ext cx="9538394" cy="4062651"/>
          </a:xfrm>
          <a:prstGeom prst="rect">
            <a:avLst/>
          </a:prstGeom>
          <a:noFill/>
        </p:spPr>
        <p:txBody>
          <a:bodyPr wrap="square">
            <a:spAutoFit/>
          </a:bodyPr>
          <a:lstStyle/>
          <a:p>
            <a:pPr marL="0" marR="50800" lvl="0" indent="0" algn="l" defTabSz="914400" rtl="0" eaLnBrk="1" fontAlgn="base"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effectLst/>
                <a:uLnTx/>
                <a:uFillTx/>
                <a:latin typeface="Proxima Nova Rg" panose="02000506030000020004" pitchFamily="2" charset="0"/>
                <a:ea typeface="Times New Roman" panose="02020603050405020304" pitchFamily="18" charset="0"/>
                <a:cs typeface="Arial" panose="020B0604020202020204" pitchFamily="34" charset="0"/>
              </a:rPr>
              <a:t>First </a:t>
            </a:r>
            <a:r>
              <a:rPr lang="en-US" sz="2800" b="1" i="1" kern="0" dirty="0">
                <a:latin typeface="Proxima Nova Rg" panose="02000506030000020004" pitchFamily="2" charset="0"/>
                <a:ea typeface="Times New Roman" panose="02020603050405020304" pitchFamily="18" charset="0"/>
                <a:cs typeface="Arial" panose="020B0604020202020204" pitchFamily="34" charset="0"/>
              </a:rPr>
              <a:t>Time Homebuyer</a:t>
            </a:r>
          </a:p>
          <a:p>
            <a:pPr marL="0" marR="50800" lvl="0" indent="0" algn="l" defTabSz="914400" rtl="0" eaLnBrk="1" fontAlgn="base"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effectLst/>
                <a:uLnTx/>
                <a:uFillTx/>
                <a:latin typeface="Proxima Nova Rg" panose="02000506030000020004" pitchFamily="2" charset="0"/>
                <a:ea typeface="Times New Roman" panose="02020603050405020304" pitchFamily="18" charset="0"/>
                <a:cs typeface="Arial" panose="020B0604020202020204" pitchFamily="34" charset="0"/>
              </a:rPr>
              <a:t>What would owning your first home</a:t>
            </a:r>
            <a:r>
              <a:rPr lang="en-US" sz="2400" i="1" kern="0" dirty="0">
                <a:latin typeface="Proxima Nova Rg" panose="02000506030000020004" pitchFamily="2" charset="0"/>
                <a:ea typeface="Times New Roman" panose="02020603050405020304" pitchFamily="18" charset="0"/>
                <a:cs typeface="Arial" panose="020B0604020202020204" pitchFamily="34" charset="0"/>
              </a:rPr>
              <a:t> </a:t>
            </a:r>
            <a:r>
              <a:rPr kumimoji="0" lang="en-US" sz="2400" b="0" i="1" u="none" strike="noStrike" kern="0" cap="none" spc="0" normalizeH="0" baseline="0" noProof="0" dirty="0">
                <a:ln>
                  <a:noFill/>
                </a:ln>
                <a:effectLst/>
                <a:uLnTx/>
                <a:uFillTx/>
                <a:latin typeface="Proxima Nova Rg" panose="02000506030000020004" pitchFamily="2" charset="0"/>
                <a:ea typeface="Times New Roman" panose="02020603050405020304" pitchFamily="18" charset="0"/>
                <a:cs typeface="Arial" panose="020B0604020202020204" pitchFamily="34" charset="0"/>
              </a:rPr>
              <a:t>mean to you?</a:t>
            </a:r>
          </a:p>
          <a:p>
            <a:pPr marL="0" marR="50800" lvl="0" indent="0" algn="l" defTabSz="914400" rtl="0" eaLnBrk="1" fontAlgn="base" latinLnBrk="0" hangingPunct="1">
              <a:lnSpc>
                <a:spcPct val="100000"/>
              </a:lnSpc>
              <a:spcBef>
                <a:spcPts val="0"/>
              </a:spcBef>
              <a:spcAft>
                <a:spcPts val="0"/>
              </a:spcAft>
              <a:buClrTx/>
              <a:buSzTx/>
              <a:buFontTx/>
              <a:buNone/>
              <a:tabLst/>
              <a:defRPr/>
            </a:pPr>
            <a:endParaRPr kumimoji="0" lang="en-US" sz="2000" b="0" i="1" u="none" strike="noStrike" kern="0" cap="none" spc="0" normalizeH="0" baseline="0" noProof="0" dirty="0">
              <a:ln>
                <a:noFill/>
              </a:ln>
              <a:effectLst/>
              <a:uLnTx/>
              <a:uFillTx/>
              <a:latin typeface="Proxima Nova Rg" panose="02000506030000020004" pitchFamily="2" charset="0"/>
              <a:ea typeface="Times New Roman" panose="02020603050405020304" pitchFamily="18" charset="0"/>
              <a:cs typeface="Arial" panose="020B0604020202020204" pitchFamily="34" charset="0"/>
            </a:endParaRPr>
          </a:p>
          <a:p>
            <a:pPr marL="0" marR="50800" lvl="0" indent="0" algn="l" defTabSz="914400" rtl="0" eaLnBrk="1" fontAlgn="base" latinLnBrk="0" hangingPunct="1">
              <a:lnSpc>
                <a:spcPct val="100000"/>
              </a:lnSpc>
              <a:spcBef>
                <a:spcPts val="0"/>
              </a:spcBef>
              <a:spcAft>
                <a:spcPts val="0"/>
              </a:spcAft>
              <a:buClrTx/>
              <a:buSzTx/>
              <a:buFontTx/>
              <a:buNone/>
              <a:tabLst/>
              <a:defRPr/>
            </a:pPr>
            <a:r>
              <a:rPr lang="en-US" sz="2800" b="1" i="1" kern="0" dirty="0">
                <a:latin typeface="Proxima Nova Rg" panose="02000506030000020004" pitchFamily="2" charset="0"/>
                <a:ea typeface="Times New Roman" panose="02020603050405020304" pitchFamily="18" charset="0"/>
                <a:cs typeface="Arial" panose="020B0604020202020204" pitchFamily="34" charset="0"/>
              </a:rPr>
              <a:t>Move Up Buyer</a:t>
            </a:r>
            <a:endParaRPr kumimoji="0" lang="en-US" sz="2800" b="1" i="1" u="none" strike="noStrike" kern="0" cap="none" spc="0" normalizeH="0" baseline="0" noProof="0" dirty="0">
              <a:ln>
                <a:noFill/>
              </a:ln>
              <a:effectLst/>
              <a:uLnTx/>
              <a:uFillTx/>
              <a:latin typeface="Proxima Nova Rg" panose="02000506030000020004" pitchFamily="2" charset="0"/>
              <a:ea typeface="Times New Roman" panose="02020603050405020304" pitchFamily="18" charset="0"/>
              <a:cs typeface="Arial" panose="020B0604020202020204" pitchFamily="34" charset="0"/>
            </a:endParaRPr>
          </a:p>
          <a:p>
            <a:pPr marL="0" marR="50800" lvl="0" indent="0" algn="l" defTabSz="914400" rtl="0" eaLnBrk="1" fontAlgn="base"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rPr>
              <a:t>What would owning your next right home mean to you?</a:t>
            </a:r>
          </a:p>
          <a:p>
            <a:pPr marL="0" marR="50800" lvl="0" indent="0" algn="l" defTabSz="914400" rtl="0" eaLnBrk="1" fontAlgn="base" latinLnBrk="0" hangingPunct="1">
              <a:lnSpc>
                <a:spcPct val="100000"/>
              </a:lnSpc>
              <a:spcBef>
                <a:spcPts val="0"/>
              </a:spcBef>
              <a:spcAft>
                <a:spcPts val="0"/>
              </a:spcAft>
              <a:buClrTx/>
              <a:buSzTx/>
              <a:buFontTx/>
              <a:buNone/>
              <a:tabLst/>
              <a:defRPr/>
            </a:pPr>
            <a:endParaRPr kumimoji="0" lang="en-US" sz="1400" b="0"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endParaRPr>
          </a:p>
          <a:p>
            <a:pPr marL="0" marR="50800" lvl="0" indent="0" algn="l" defTabSz="914400" rtl="0" eaLnBrk="1" fontAlgn="base" latinLnBrk="0" hangingPunct="1">
              <a:lnSpc>
                <a:spcPct val="100000"/>
              </a:lnSpc>
              <a:spcBef>
                <a:spcPts val="0"/>
              </a:spcBef>
              <a:spcAft>
                <a:spcPts val="0"/>
              </a:spcAft>
              <a:buClrTx/>
              <a:buSzTx/>
              <a:buFontTx/>
              <a:buNone/>
              <a:tabLst/>
              <a:defRPr/>
            </a:pPr>
            <a:r>
              <a:rPr lang="en-US" sz="2800" b="1" i="1" kern="0" dirty="0">
                <a:latin typeface="Proxima Nova Rg" panose="02000506030000020004" pitchFamily="2" charset="0"/>
                <a:ea typeface="Proxima Nova Rg" charset="0"/>
                <a:cs typeface="Arial" panose="020B0604020202020204" pitchFamily="34" charset="0"/>
              </a:rPr>
              <a:t>Debt Management</a:t>
            </a:r>
            <a:endParaRPr kumimoji="0" lang="en-US" sz="2800" b="1"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endParaRPr>
          </a:p>
          <a:p>
            <a:pPr marL="0" marR="50800" lvl="0" indent="0" algn="l" defTabSz="914400" rtl="0" eaLnBrk="1" fontAlgn="base"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rPr>
              <a:t>What would having financial peace of mind</a:t>
            </a:r>
            <a:r>
              <a:rPr lang="en-US" sz="2400" i="1" kern="0" dirty="0">
                <a:latin typeface="Proxima Nova Rg" panose="02000506030000020004" pitchFamily="2" charset="0"/>
                <a:ea typeface="Proxima Nova Rg" charset="0"/>
                <a:cs typeface="Arial" panose="020B0604020202020204" pitchFamily="34" charset="0"/>
              </a:rPr>
              <a:t> </a:t>
            </a:r>
            <a:r>
              <a:rPr kumimoji="0" lang="en-US" sz="2400" b="0"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rPr>
              <a:t>mean to you?</a:t>
            </a:r>
          </a:p>
          <a:p>
            <a:pPr marL="0" marR="50800" lvl="0" indent="0" algn="l" defTabSz="914400" rtl="0" eaLnBrk="1" fontAlgn="base"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endParaRPr>
          </a:p>
          <a:p>
            <a:pPr marL="0" marR="50800" lvl="0" indent="0" algn="l" defTabSz="914400" rtl="0" eaLnBrk="1" fontAlgn="base" latinLnBrk="0" hangingPunct="1">
              <a:lnSpc>
                <a:spcPct val="100000"/>
              </a:lnSpc>
              <a:spcBef>
                <a:spcPts val="0"/>
              </a:spcBef>
              <a:spcAft>
                <a:spcPts val="0"/>
              </a:spcAft>
              <a:buClrTx/>
              <a:buSzTx/>
              <a:buFontTx/>
              <a:buNone/>
              <a:tabLst/>
              <a:defRPr/>
            </a:pPr>
            <a:r>
              <a:rPr lang="en-US" sz="2800" b="1" i="1" kern="0" dirty="0">
                <a:latin typeface="Proxima Nova Rg" panose="02000506030000020004" pitchFamily="2" charset="0"/>
                <a:ea typeface="Proxima Nova Rg" charset="0"/>
                <a:cs typeface="Arial" panose="020B0604020202020204" pitchFamily="34" charset="0"/>
              </a:rPr>
              <a:t>Reverse Mortgage</a:t>
            </a:r>
            <a:endParaRPr kumimoji="0" lang="en-US" sz="2400" b="1"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endParaRPr>
          </a:p>
          <a:p>
            <a:pPr marL="0" marR="50800" lvl="0" indent="0" algn="l" defTabSz="914400" rtl="0" eaLnBrk="1" fontAlgn="base"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rPr>
              <a:t>What would financial security, in retirement</a:t>
            </a:r>
            <a:r>
              <a:rPr lang="en-US" sz="2400" i="1" kern="0" dirty="0">
                <a:latin typeface="Proxima Nova Rg" panose="02000506030000020004" pitchFamily="2" charset="0"/>
                <a:ea typeface="Proxima Nova Rg" charset="0"/>
                <a:cs typeface="Arial" panose="020B0604020202020204" pitchFamily="34" charset="0"/>
              </a:rPr>
              <a:t> </a:t>
            </a:r>
            <a:r>
              <a:rPr kumimoji="0" lang="en-US" sz="2400" b="0" i="1" u="none" strike="noStrike" kern="0" cap="none" spc="0" normalizeH="0" baseline="0" noProof="0" dirty="0">
                <a:ln>
                  <a:noFill/>
                </a:ln>
                <a:effectLst/>
                <a:uLnTx/>
                <a:uFillTx/>
                <a:latin typeface="Proxima Nova Rg" panose="02000506030000020004" pitchFamily="2" charset="0"/>
                <a:ea typeface="Proxima Nova Rg" charset="0"/>
                <a:cs typeface="Arial" panose="020B0604020202020204" pitchFamily="34" charset="0"/>
              </a:rPr>
              <a:t>mean to you?</a:t>
            </a:r>
          </a:p>
        </p:txBody>
      </p:sp>
    </p:spTree>
    <p:extLst>
      <p:ext uri="{BB962C8B-B14F-4D97-AF65-F5344CB8AC3E}">
        <p14:creationId xmlns:p14="http://schemas.microsoft.com/office/powerpoint/2010/main" val="59719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SAMPLE: CONVERT-</a:t>
            </a:r>
            <a:r>
              <a:rPr lang="en-US" sz="5400" b="1" i="1" dirty="0">
                <a:solidFill>
                  <a:schemeClr val="bg1"/>
                </a:solidFill>
                <a:latin typeface="Proxima Nova Rg" panose="02000506030000020004" pitchFamily="50" charset="0"/>
              </a:rPr>
              <a:t> Next Action</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77067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50800" fontAlgn="base">
              <a:spcBef>
                <a:spcPts val="0"/>
              </a:spcBef>
              <a:spcAft>
                <a:spcPts val="0"/>
              </a:spcAft>
            </a:pPr>
            <a:r>
              <a:rPr lang="en-US" sz="3600" b="1" i="1" kern="0" dirty="0">
                <a:effectLst/>
                <a:latin typeface="Proxima Nova Rg" panose="02000506030000020004" pitchFamily="2" charset="0"/>
                <a:ea typeface="Times New Roman" panose="02020603050405020304" pitchFamily="18" charset="0"/>
                <a:cs typeface="Arial" panose="020B0604020202020204" pitchFamily="34" charset="0"/>
              </a:rPr>
              <a:t>I’m going to make that happen for you.  Let’s get started.</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latin typeface="Proxima Nova Medium" panose="02000506030000020004" pitchFamily="2" charset="0"/>
                <a:ea typeface="Proxima Nova Rg" charset="0"/>
                <a:cs typeface="Proxima Nova Rg" charset="0"/>
              </a:rPr>
              <a:t> </a:t>
            </a:r>
          </a:p>
        </p:txBody>
      </p:sp>
      <p:pic>
        <p:nvPicPr>
          <p:cNvPr id="6" name="Picture 5">
            <a:extLst>
              <a:ext uri="{FF2B5EF4-FFF2-40B4-BE49-F238E27FC236}">
                <a16:creationId xmlns:a16="http://schemas.microsoft.com/office/drawing/2014/main" id="{0894A52E-48F8-44C3-C532-CBB5CEC876B6}"/>
              </a:ext>
            </a:extLst>
          </p:cNvPr>
          <p:cNvPicPr>
            <a:picLocks noChangeAspect="1"/>
          </p:cNvPicPr>
          <p:nvPr/>
        </p:nvPicPr>
        <p:blipFill>
          <a:blip r:embed="rId3">
            <a:duotone>
              <a:prstClr val="black"/>
              <a:schemeClr val="tx1">
                <a:tint val="45000"/>
                <a:satMod val="400000"/>
              </a:schemeClr>
            </a:duotone>
            <a:alphaModFix/>
          </a:blip>
          <a:stretch>
            <a:fillRect/>
          </a:stretch>
        </p:blipFill>
        <p:spPr>
          <a:xfrm>
            <a:off x="2742853" y="1445515"/>
            <a:ext cx="297172" cy="332848"/>
          </a:xfrm>
          <a:prstGeom prst="rect">
            <a:avLst/>
          </a:prstGeom>
          <a:ln>
            <a:noFill/>
          </a:ln>
        </p:spPr>
      </p:pic>
      <p:pic>
        <p:nvPicPr>
          <p:cNvPr id="9" name="Picture 8">
            <a:extLst>
              <a:ext uri="{FF2B5EF4-FFF2-40B4-BE49-F238E27FC236}">
                <a16:creationId xmlns:a16="http://schemas.microsoft.com/office/drawing/2014/main" id="{E403275B-9E0D-C2C8-BBF4-52564A6E274F}"/>
              </a:ext>
            </a:extLst>
          </p:cNvPr>
          <p:cNvPicPr>
            <a:picLocks noChangeAspect="1"/>
          </p:cNvPicPr>
          <p:nvPr/>
        </p:nvPicPr>
        <p:blipFill>
          <a:blip r:embed="rId3">
            <a:duotone>
              <a:prstClr val="black"/>
              <a:schemeClr val="tx1">
                <a:tint val="45000"/>
                <a:satMod val="400000"/>
              </a:schemeClr>
            </a:duotone>
            <a:alphaModFix/>
          </a:blip>
          <a:stretch>
            <a:fillRect/>
          </a:stretch>
        </p:blipFill>
        <p:spPr>
          <a:xfrm flipH="1">
            <a:off x="9112390" y="1995073"/>
            <a:ext cx="296117" cy="333319"/>
          </a:xfrm>
          <a:prstGeom prst="rect">
            <a:avLst/>
          </a:prstGeom>
          <a:ln>
            <a:noFill/>
          </a:ln>
        </p:spPr>
      </p:pic>
      <p:pic>
        <p:nvPicPr>
          <p:cNvPr id="7" name="Picture 6" descr="A black and white image of a funnel with a dollar sign&#10;&#10;Description automatically generated">
            <a:extLst>
              <a:ext uri="{FF2B5EF4-FFF2-40B4-BE49-F238E27FC236}">
                <a16:creationId xmlns:a16="http://schemas.microsoft.com/office/drawing/2014/main" id="{A534F8A4-4579-0BB4-B5CF-ED36E3778D1D}"/>
              </a:ext>
            </a:extLst>
          </p:cNvPr>
          <p:cNvPicPr>
            <a:picLocks noChangeAspect="1"/>
          </p:cNvPicPr>
          <p:nvPr/>
        </p:nvPicPr>
        <p:blipFill>
          <a:blip r:embed="rId4"/>
          <a:stretch>
            <a:fillRect/>
          </a:stretch>
        </p:blipFill>
        <p:spPr>
          <a:xfrm>
            <a:off x="8666642" y="2530097"/>
            <a:ext cx="3253740" cy="3253740"/>
          </a:xfrm>
          <a:prstGeom prst="rect">
            <a:avLst/>
          </a:prstGeom>
        </p:spPr>
      </p:pic>
    </p:spTree>
    <p:extLst>
      <p:ext uri="{BB962C8B-B14F-4D97-AF65-F5344CB8AC3E}">
        <p14:creationId xmlns:p14="http://schemas.microsoft.com/office/powerpoint/2010/main" val="293060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6944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400" b="1" dirty="0">
                <a:solidFill>
                  <a:schemeClr val="bg1"/>
                </a:solidFill>
                <a:latin typeface="Proxima Nova Rg" panose="02000506030000020004" pitchFamily="50" charset="0"/>
              </a:rPr>
              <a:t>GAME CHANGING CONVERSION SCRIPTS</a:t>
            </a:r>
            <a:endParaRPr lang="en-US" sz="48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pic>
        <p:nvPicPr>
          <p:cNvPr id="6" name="Picture 5">
            <a:extLst>
              <a:ext uri="{FF2B5EF4-FFF2-40B4-BE49-F238E27FC236}">
                <a16:creationId xmlns:a16="http://schemas.microsoft.com/office/drawing/2014/main" id="{0894A52E-48F8-44C3-C532-CBB5CEC876B6}"/>
              </a:ext>
            </a:extLst>
          </p:cNvPr>
          <p:cNvPicPr>
            <a:picLocks noChangeAspect="1"/>
          </p:cNvPicPr>
          <p:nvPr/>
        </p:nvPicPr>
        <p:blipFill>
          <a:blip r:embed="rId3">
            <a:duotone>
              <a:prstClr val="black"/>
              <a:schemeClr val="tx1">
                <a:tint val="45000"/>
                <a:satMod val="400000"/>
              </a:schemeClr>
            </a:duotone>
            <a:alphaModFix/>
          </a:blip>
          <a:stretch>
            <a:fillRect/>
          </a:stretch>
        </p:blipFill>
        <p:spPr>
          <a:xfrm>
            <a:off x="2356772" y="1100074"/>
            <a:ext cx="488027" cy="546615"/>
          </a:xfrm>
          <a:prstGeom prst="rect">
            <a:avLst/>
          </a:prstGeom>
          <a:ln>
            <a:noFill/>
          </a:ln>
        </p:spPr>
      </p:pic>
      <p:pic>
        <p:nvPicPr>
          <p:cNvPr id="9" name="Picture 8">
            <a:extLst>
              <a:ext uri="{FF2B5EF4-FFF2-40B4-BE49-F238E27FC236}">
                <a16:creationId xmlns:a16="http://schemas.microsoft.com/office/drawing/2014/main" id="{E403275B-9E0D-C2C8-BBF4-52564A6E274F}"/>
              </a:ext>
            </a:extLst>
          </p:cNvPr>
          <p:cNvPicPr>
            <a:picLocks noChangeAspect="1"/>
          </p:cNvPicPr>
          <p:nvPr/>
        </p:nvPicPr>
        <p:blipFill>
          <a:blip r:embed="rId3">
            <a:duotone>
              <a:prstClr val="black"/>
              <a:schemeClr val="tx1">
                <a:tint val="45000"/>
                <a:satMod val="400000"/>
              </a:schemeClr>
            </a:duotone>
            <a:alphaModFix/>
          </a:blip>
          <a:stretch>
            <a:fillRect/>
          </a:stretch>
        </p:blipFill>
        <p:spPr>
          <a:xfrm flipH="1">
            <a:off x="9786643" y="4690421"/>
            <a:ext cx="525042" cy="591004"/>
          </a:xfrm>
          <a:prstGeom prst="rect">
            <a:avLst/>
          </a:prstGeom>
          <a:ln>
            <a:noFill/>
          </a:ln>
        </p:spPr>
      </p:pic>
      <p:sp>
        <p:nvSpPr>
          <p:cNvPr id="12" name="TextBox 11">
            <a:extLst>
              <a:ext uri="{FF2B5EF4-FFF2-40B4-BE49-F238E27FC236}">
                <a16:creationId xmlns:a16="http://schemas.microsoft.com/office/drawing/2014/main" id="{5153C0B0-08A0-06EE-1373-8345C11C95A0}"/>
              </a:ext>
            </a:extLst>
          </p:cNvPr>
          <p:cNvSpPr txBox="1"/>
          <p:nvPr/>
        </p:nvSpPr>
        <p:spPr>
          <a:xfrm>
            <a:off x="3103804" y="1700192"/>
            <a:ext cx="8661560" cy="2862322"/>
          </a:xfrm>
          <a:prstGeom prst="rect">
            <a:avLst/>
          </a:prstGeom>
          <a:noFill/>
        </p:spPr>
        <p:txBody>
          <a:bodyPr wrap="square">
            <a:spAutoFit/>
          </a:bodyPr>
          <a:lstStyle/>
          <a:p>
            <a:r>
              <a:rPr lang="en-US" sz="3600" u="none" strike="noStrike" dirty="0">
                <a:solidFill>
                  <a:srgbClr val="231F20"/>
                </a:solidFill>
                <a:effectLst/>
                <a:latin typeface="Proxima Nova Rg" panose="02000506030000020004" pitchFamily="2" charset="0"/>
              </a:rPr>
              <a:t>There are a lot of ways to get you a competitive rate, product and cost for your home loan, but before we talk about that, what is most important to you about the mortgage you obtain?</a:t>
            </a:r>
            <a:endParaRPr lang="en-US" sz="3600" dirty="0">
              <a:latin typeface="Proxima Nova Rg" panose="02000506030000020004" pitchFamily="2" charset="0"/>
            </a:endParaRPr>
          </a:p>
        </p:txBody>
      </p:sp>
    </p:spTree>
    <p:extLst>
      <p:ext uri="{BB962C8B-B14F-4D97-AF65-F5344CB8AC3E}">
        <p14:creationId xmlns:p14="http://schemas.microsoft.com/office/powerpoint/2010/main" val="4118437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3413588" y="1100074"/>
            <a:ext cx="7970178" cy="4396332"/>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#1: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reﬁnance my mortgage to a lower payment?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“It might make sense to do that depending on what you’d like to do with the savings each month?  If we lowered your payment by $300 per month, what would you use that savings for, and would it get you closer to your financial goals?”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9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3413588" y="1100074"/>
            <a:ext cx="8778412" cy="3971985"/>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#2: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pay down my mortgage faster or shorten my term?</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“Let’s see about what that would look like.  By what date or age would you like to have your mortgage paid off and have your home free and clear.”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56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198639"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The Economics of the 1% Rule</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3" name="Picture 2" descr="A picture containing calendar&#10;&#10;Description automatically generated">
            <a:extLst>
              <a:ext uri="{FF2B5EF4-FFF2-40B4-BE49-F238E27FC236}">
                <a16:creationId xmlns:a16="http://schemas.microsoft.com/office/drawing/2014/main" id="{E0F89B4E-A55E-C430-33D0-48034684D405}"/>
              </a:ext>
            </a:extLst>
          </p:cNvPr>
          <p:cNvPicPr>
            <a:picLocks noChangeAspect="1"/>
          </p:cNvPicPr>
          <p:nvPr/>
        </p:nvPicPr>
        <p:blipFill>
          <a:blip r:embed="rId2"/>
          <a:stretch>
            <a:fillRect/>
          </a:stretch>
        </p:blipFill>
        <p:spPr>
          <a:xfrm rot="21109739">
            <a:off x="-790466" y="1474783"/>
            <a:ext cx="5592335" cy="4188919"/>
          </a:xfrm>
          <a:prstGeom prst="rect">
            <a:avLst/>
          </a:prstGeom>
        </p:spPr>
      </p:pic>
      <p:pic>
        <p:nvPicPr>
          <p:cNvPr id="9" name="Picture 8" descr="A calculator with numbers and text&#10;&#10;Description automatically generated">
            <a:extLst>
              <a:ext uri="{FF2B5EF4-FFF2-40B4-BE49-F238E27FC236}">
                <a16:creationId xmlns:a16="http://schemas.microsoft.com/office/drawing/2014/main" id="{07E7B612-8236-2132-8843-BC6620EB9E26}"/>
              </a:ext>
            </a:extLst>
          </p:cNvPr>
          <p:cNvPicPr>
            <a:picLocks noChangeAspect="1"/>
          </p:cNvPicPr>
          <p:nvPr/>
        </p:nvPicPr>
        <p:blipFill>
          <a:blip r:embed="rId3"/>
          <a:stretch>
            <a:fillRect/>
          </a:stretch>
        </p:blipFill>
        <p:spPr>
          <a:xfrm>
            <a:off x="3244850" y="1195070"/>
            <a:ext cx="8276590" cy="5118100"/>
          </a:xfrm>
          <a:prstGeom prst="rect">
            <a:avLst/>
          </a:prstGeom>
        </p:spPr>
      </p:pic>
    </p:spTree>
    <p:extLst>
      <p:ext uri="{BB962C8B-B14F-4D97-AF65-F5344CB8AC3E}">
        <p14:creationId xmlns:p14="http://schemas.microsoft.com/office/powerpoint/2010/main" val="3164605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3202023" y="990944"/>
            <a:ext cx="7970178" cy="3971985"/>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#3: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convert an Adjustable to Fixed or Fixed to Adjustable?</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“To answer that, let’s take a deeper dive into the loan you have, what you are wanting to accomplish and then I can guide you to make a wise decision.”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390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606616" y="848179"/>
            <a:ext cx="9325379" cy="5549083"/>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#4: Sh</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ould I use some of the equity and take cash out of the home for any reason and what is the best way to do that?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a:t>
            </a:r>
            <a:r>
              <a:rPr lang="en-US" sz="2800" i="1" dirty="0">
                <a:effectLst/>
                <a:latin typeface="Proxima Nova Rg" panose="02000506030000020004" pitchFamily="2" charset="0"/>
                <a:ea typeface="Calibri" panose="020F0502020204030204" pitchFamily="34" charset="0"/>
                <a:cs typeface="Times New Roman" panose="02020603050405020304" pitchFamily="18" charset="0"/>
              </a:rPr>
              <a:t>Generally speaking, equity sitting in your home is not earning you an optimized ROI.  There are more certain investment opportunities with risk balance that if you wanted to have your equity go to work for you, you may wish to consider.  It’s always good to have a Mortgage Offset Account so that whenever you want, you can pay off your Mortgage.”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18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3413588" y="1100074"/>
            <a:ext cx="7970178" cy="3971985"/>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#5: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move to a larger home?</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“We always want to help our borrowers with their succession planning with real estate.  Share with me your motivations behind moving to a large home and we can do an analysis.”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425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3413588" y="1100074"/>
            <a:ext cx="7970178" cy="3971985"/>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#6: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move to a smaller home?</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“We always want to help our borrowers with their succession planning with real estate.  Share with me your motivations behind moving to a smaller home and we can do an analysis.”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881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3413588" y="1100074"/>
            <a:ext cx="7970178" cy="4498924"/>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#7: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or can I, stay in my home or should I move out of the area?</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“Great question!  From where is the motivation coming for that question?  Based on what you said, let’s look at the pros and cons and I’ll make a few recommendations.”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690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3413588" y="1100074"/>
            <a:ext cx="8580616" cy="4923271"/>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#8: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If I move, should I sell or rent out my current home?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“That’s a great question.  We would need to take a look at your current assets and cash necessary for the next house, and then calculate the advantages of turning your current home into a rental.  There are tax advantages and long-term equity and cash flow benefits if you were to keep 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8995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978998" y="961114"/>
            <a:ext cx="8580616" cy="5025863"/>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#9: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buy a second home or vacation home for our family?  Should I rent it out?</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“Great question.  I have done that several times and it can be both a memory maker, a great investment, and provide certain tax benefits.  What prompted this question and where are you now in the decision-making process?”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630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783493" y="844625"/>
            <a:ext cx="8580616" cy="4498924"/>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#10: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buy an investment property and how will that help me short and long term?</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“Investing in income producing assets to provide residual income is a smart strategy for financial freedom.  Additionally, there can be significant tax advantages too.  What were you thinking?”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619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876764" y="1017881"/>
            <a:ext cx="9315236" cy="5552802"/>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#11: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How do I use my equity to start buying rental properties to help me build. residual cash ﬂow?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“Investing in income producing assets to provide residual income is a smart strategy for financial freedom.  Additionally, there can be significant tax advantages too.  Let’s look at your home’s value, the amount of equity you have, when you want to be financially free, and then we can create a strategy that makes sense.”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dirty="0">
                <a:effectLst/>
                <a:latin typeface="Proxima Nova Rg" panose="02000506030000020004" pitchFamily="2"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1292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899880" y="1012410"/>
            <a:ext cx="8580616" cy="4923271"/>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#12: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Do I have too much money invested in Real Estate or not enough money in real estate?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“This question has more to do with your expertise and desired end-result.   How much residual income are you earning, what would you like that amount to be in retirement, and how much do you have to invest?  Once we know that, we can put a game plan together.”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7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198639"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The Economics of the 1% Rule</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3" name="Picture 2" descr="A picture containing calendar&#10;&#10;Description automatically generated">
            <a:extLst>
              <a:ext uri="{FF2B5EF4-FFF2-40B4-BE49-F238E27FC236}">
                <a16:creationId xmlns:a16="http://schemas.microsoft.com/office/drawing/2014/main" id="{E0F89B4E-A55E-C430-33D0-48034684D405}"/>
              </a:ext>
            </a:extLst>
          </p:cNvPr>
          <p:cNvPicPr>
            <a:picLocks noChangeAspect="1"/>
          </p:cNvPicPr>
          <p:nvPr/>
        </p:nvPicPr>
        <p:blipFill>
          <a:blip r:embed="rId2"/>
          <a:stretch>
            <a:fillRect/>
          </a:stretch>
        </p:blipFill>
        <p:spPr>
          <a:xfrm rot="21109739">
            <a:off x="-790466" y="1474783"/>
            <a:ext cx="5592335" cy="4188919"/>
          </a:xfrm>
          <a:prstGeom prst="rect">
            <a:avLst/>
          </a:prstGeom>
        </p:spPr>
      </p:pic>
      <p:pic>
        <p:nvPicPr>
          <p:cNvPr id="9" name="Picture 8" descr="A calculator with numbers and text&#10;&#10;Description automatically generated">
            <a:extLst>
              <a:ext uri="{FF2B5EF4-FFF2-40B4-BE49-F238E27FC236}">
                <a16:creationId xmlns:a16="http://schemas.microsoft.com/office/drawing/2014/main" id="{07E7B612-8236-2132-8843-BC6620EB9E26}"/>
              </a:ext>
            </a:extLst>
          </p:cNvPr>
          <p:cNvPicPr>
            <a:picLocks noChangeAspect="1"/>
          </p:cNvPicPr>
          <p:nvPr/>
        </p:nvPicPr>
        <p:blipFill>
          <a:blip r:embed="rId3"/>
          <a:stretch>
            <a:fillRect/>
          </a:stretch>
        </p:blipFill>
        <p:spPr>
          <a:xfrm>
            <a:off x="3244850" y="1195070"/>
            <a:ext cx="8276590" cy="5118100"/>
          </a:xfrm>
          <a:prstGeom prst="rect">
            <a:avLst/>
          </a:prstGeom>
        </p:spPr>
      </p:pic>
      <p:pic>
        <p:nvPicPr>
          <p:cNvPr id="12" name="Picture 11" descr="A screenshot of a web page&#10;&#10;Description automatically generated">
            <a:extLst>
              <a:ext uri="{FF2B5EF4-FFF2-40B4-BE49-F238E27FC236}">
                <a16:creationId xmlns:a16="http://schemas.microsoft.com/office/drawing/2014/main" id="{63A4593E-54E4-3E52-21B8-3B717EFE748C}"/>
              </a:ext>
            </a:extLst>
          </p:cNvPr>
          <p:cNvPicPr>
            <a:picLocks noChangeAspect="1"/>
          </p:cNvPicPr>
          <p:nvPr/>
        </p:nvPicPr>
        <p:blipFill>
          <a:blip r:embed="rId4"/>
          <a:stretch>
            <a:fillRect/>
          </a:stretch>
        </p:blipFill>
        <p:spPr>
          <a:xfrm>
            <a:off x="3095286" y="1166746"/>
            <a:ext cx="8517594" cy="5188278"/>
          </a:xfrm>
          <a:prstGeom prst="rect">
            <a:avLst/>
          </a:prstGeom>
        </p:spPr>
      </p:pic>
    </p:spTree>
    <p:extLst>
      <p:ext uri="{BB962C8B-B14F-4D97-AF65-F5344CB8AC3E}">
        <p14:creationId xmlns:p14="http://schemas.microsoft.com/office/powerpoint/2010/main" val="1130140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874826" y="1020108"/>
            <a:ext cx="8580616" cy="5417637"/>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#13: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I, or can I, do a Reverse Mortgage?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“Good questions.  What would greater financial security in retirement mean to you? Do you want to thrive or only survive your golden years? Using a reverse mortgage can unlock greater opportunities for more security and additional cash flow. It can also help you right size into a home that better fits your lifestyle.”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112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732123" y="1100074"/>
            <a:ext cx="9658511" cy="4498924"/>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#14: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Should my parents have a Reverse Mortgage?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200" i="1" dirty="0">
              <a:effectLst/>
              <a:latin typeface="Proxima Nova Rg" panose="02000506030000020004" pitchFamily="2"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“What would stronger financial security for your parents mean to you? Using a reverse mortgage can allow your parents to increase cash flow, without the obligation to pay principal or interest payments. This can help with covering necessary life expenses and making more memories!”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7572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707886"/>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000" b="1" dirty="0">
                <a:solidFill>
                  <a:schemeClr val="bg1"/>
                </a:solidFill>
                <a:latin typeface="Proxima Nova Rg" panose="02000506030000020004" pitchFamily="50" charset="0"/>
              </a:rPr>
              <a:t>15 GAME CHANGING CONVERSION SCRIPTS</a:t>
            </a:r>
            <a:endParaRPr lang="en-US" sz="4400" b="1" i="1" dirty="0">
              <a:solidFill>
                <a:schemeClr val="bg1"/>
              </a:solidFill>
              <a:latin typeface="Proxima Nova Rg" panose="02000506030000020004" pitchFamily="50" charset="0"/>
            </a:endParaRP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sp>
        <p:nvSpPr>
          <p:cNvPr id="10" name="TextBox 9">
            <a:extLst>
              <a:ext uri="{FF2B5EF4-FFF2-40B4-BE49-F238E27FC236}">
                <a16:creationId xmlns:a16="http://schemas.microsoft.com/office/drawing/2014/main" id="{12C3B867-385E-8BDF-E5ED-F7C05D9DC047}"/>
              </a:ext>
            </a:extLst>
          </p:cNvPr>
          <p:cNvSpPr txBox="1"/>
          <p:nvPr/>
        </p:nvSpPr>
        <p:spPr>
          <a:xfrm>
            <a:off x="2982074" y="1012410"/>
            <a:ext cx="9012130" cy="5025863"/>
          </a:xfrm>
          <a:prstGeom prst="rect">
            <a:avLst/>
          </a:prstGeom>
          <a:noFill/>
        </p:spPr>
        <p:txBody>
          <a:bodyPr wrap="square">
            <a:spAutoFit/>
          </a:bodyPr>
          <a:lstStyle/>
          <a:p>
            <a:pPr marL="0" marR="0">
              <a:lnSpc>
                <a:spcPct val="107000"/>
              </a:lnSpc>
              <a:spcBef>
                <a:spcPts val="0"/>
              </a:spcBef>
              <a:spcAft>
                <a:spcPts val="800"/>
              </a:spcAft>
            </a:pPr>
            <a:r>
              <a:rPr lang="en-US" sz="3200" b="1" dirty="0">
                <a:latin typeface="Proxima Nova Rg" panose="02000506030000020004" pitchFamily="2" charset="0"/>
                <a:ea typeface="Calibri" panose="020F0502020204030204" pitchFamily="34" charset="0"/>
                <a:cs typeface="Times New Roman" panose="02020603050405020304" pitchFamily="18" charset="0"/>
              </a:rPr>
              <a:t>#15: </a:t>
            </a:r>
            <a:r>
              <a:rPr lang="en-US" sz="3200" b="1" dirty="0">
                <a:effectLst/>
                <a:latin typeface="Proxima Nova Rg" panose="02000506030000020004" pitchFamily="2" charset="0"/>
                <a:ea typeface="Calibri" panose="020F0502020204030204" pitchFamily="34" charset="0"/>
                <a:cs typeface="Times New Roman" panose="02020603050405020304" pitchFamily="18" charset="0"/>
              </a:rPr>
              <a:t>What should I do with an inheritance of money or real estate?</a:t>
            </a:r>
          </a:p>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i="1" dirty="0">
                <a:effectLst/>
                <a:latin typeface="Proxima Nova Rg" panose="02000506030000020004" pitchFamily="2" charset="0"/>
                <a:ea typeface="Calibri" panose="020F0502020204030204" pitchFamily="34" charset="0"/>
                <a:cs typeface="Times New Roman" panose="02020603050405020304" pitchFamily="18" charset="0"/>
              </a:rPr>
              <a:t>“Great question.  The easy answer is to save it while simultaneously putting it to work for you.  There are many ways to do that and as I’m not a Financial Planner, I can link you up with my partner who is, and we can talk through your goals and decide the best way for you to go?”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435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pic>
        <p:nvPicPr>
          <p:cNvPr id="9" name="Picture 8" descr="A group of people standing in a line&#10;&#10;Description automatically generated">
            <a:extLst>
              <a:ext uri="{FF2B5EF4-FFF2-40B4-BE49-F238E27FC236}">
                <a16:creationId xmlns:a16="http://schemas.microsoft.com/office/drawing/2014/main" id="{65EF8EC5-A880-21FF-DF1E-5C8F228419A3}"/>
              </a:ext>
            </a:extLst>
          </p:cNvPr>
          <p:cNvPicPr>
            <a:picLocks noChangeAspect="1"/>
          </p:cNvPicPr>
          <p:nvPr/>
        </p:nvPicPr>
        <p:blipFill>
          <a:blip r:embed="rId2"/>
          <a:stretch>
            <a:fillRect/>
          </a:stretch>
        </p:blipFill>
        <p:spPr>
          <a:xfrm>
            <a:off x="731301" y="-25080"/>
            <a:ext cx="11023819" cy="6128546"/>
          </a:xfrm>
          <a:prstGeom prst="rect">
            <a:avLst/>
          </a:prstGeom>
        </p:spPr>
      </p:pic>
      <p:sp>
        <p:nvSpPr>
          <p:cNvPr id="6" name="Rectangle 5">
            <a:extLst>
              <a:ext uri="{FF2B5EF4-FFF2-40B4-BE49-F238E27FC236}">
                <a16:creationId xmlns:a16="http://schemas.microsoft.com/office/drawing/2014/main" id="{AA2A81FD-1436-453D-6E1A-CFE71AD765C2}"/>
              </a:ext>
            </a:extLst>
          </p:cNvPr>
          <p:cNvSpPr/>
          <p:nvPr/>
        </p:nvSpPr>
        <p:spPr bwMode="auto">
          <a:xfrm>
            <a:off x="10288070" y="3658385"/>
            <a:ext cx="1320428" cy="1557823"/>
          </a:xfrm>
          <a:prstGeom prst="rect">
            <a:avLst/>
          </a:prstGeom>
          <a:solidFill>
            <a:schemeClr val="accent1"/>
          </a:solidFill>
          <a:ln w="127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DFEF1C4E-3606-6B1D-2BDF-B0B50ADE1624}"/>
              </a:ext>
            </a:extLst>
          </p:cNvPr>
          <p:cNvPicPr>
            <a:picLocks noChangeAspect="1"/>
          </p:cNvPicPr>
          <p:nvPr/>
        </p:nvPicPr>
        <p:blipFill>
          <a:blip r:embed="rId3"/>
          <a:stretch>
            <a:fillRect/>
          </a:stretch>
        </p:blipFill>
        <p:spPr>
          <a:xfrm>
            <a:off x="10001466" y="3772847"/>
            <a:ext cx="1556961" cy="1556961"/>
          </a:xfrm>
          <a:prstGeom prst="rect">
            <a:avLst/>
          </a:prstGeom>
          <a:solidFill>
            <a:schemeClr val="accent1"/>
          </a:solidFill>
          <a:ln>
            <a:solidFill>
              <a:srgbClr val="FFC000"/>
            </a:solidFill>
          </a:ln>
        </p:spPr>
      </p:pic>
      <p:pic>
        <p:nvPicPr>
          <p:cNvPr id="13" name="Picture 12" descr="A picture containing calendar&#10;&#10;Description automatically generated">
            <a:extLst>
              <a:ext uri="{FF2B5EF4-FFF2-40B4-BE49-F238E27FC236}">
                <a16:creationId xmlns:a16="http://schemas.microsoft.com/office/drawing/2014/main" id="{0F672486-BE5C-4FFA-FD73-A3C8D0A5B72C}"/>
              </a:ext>
            </a:extLst>
          </p:cNvPr>
          <p:cNvPicPr>
            <a:picLocks noChangeAspect="1"/>
          </p:cNvPicPr>
          <p:nvPr/>
        </p:nvPicPr>
        <p:blipFill>
          <a:blip r:embed="rId4"/>
          <a:stretch>
            <a:fillRect/>
          </a:stretch>
        </p:blipFill>
        <p:spPr>
          <a:xfrm rot="20615325">
            <a:off x="-652857" y="2576851"/>
            <a:ext cx="4595632" cy="3442342"/>
          </a:xfrm>
          <a:prstGeom prst="rect">
            <a:avLst/>
          </a:prstGeom>
        </p:spPr>
      </p:pic>
    </p:spTree>
    <p:extLst>
      <p:ext uri="{BB962C8B-B14F-4D97-AF65-F5344CB8AC3E}">
        <p14:creationId xmlns:p14="http://schemas.microsoft.com/office/powerpoint/2010/main" val="1320686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46354A-8B00-D7A1-90F1-7B4B4126834C}"/>
              </a:ext>
            </a:extLst>
          </p:cNvPr>
          <p:cNvSpPr/>
          <p:nvPr/>
        </p:nvSpPr>
        <p:spPr bwMode="auto">
          <a:xfrm>
            <a:off x="5044611" y="1387011"/>
            <a:ext cx="4363896" cy="4191856"/>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E02FCB69-D4C5-2073-6A34-D95D864C949A}"/>
              </a:ext>
            </a:extLst>
          </p:cNvPr>
          <p:cNvSpPr txBox="1"/>
          <p:nvPr/>
        </p:nvSpPr>
        <p:spPr>
          <a:xfrm>
            <a:off x="114670" y="123902"/>
            <a:ext cx="11994203" cy="769441"/>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4400" b="1" dirty="0">
                <a:solidFill>
                  <a:srgbClr val="F5CC30"/>
                </a:solidFill>
                <a:latin typeface="Proxima Nova Rg" panose="02000506030000020004" pitchFamily="50" charset="0"/>
              </a:rPr>
              <a:t>Introducing Trust Sells Nation……..</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274855" y="1516156"/>
            <a:ext cx="5592335" cy="4188919"/>
          </a:xfrm>
          <a:prstGeom prst="rect">
            <a:avLst/>
          </a:prstGeom>
        </p:spPr>
      </p:pic>
      <p:sp>
        <p:nvSpPr>
          <p:cNvPr id="3" name="Google Shape;470;p50">
            <a:extLst>
              <a:ext uri="{FF2B5EF4-FFF2-40B4-BE49-F238E27FC236}">
                <a16:creationId xmlns:a16="http://schemas.microsoft.com/office/drawing/2014/main" id="{24B47AC9-6660-7152-01BE-91BC02F1C52D}"/>
              </a:ext>
            </a:extLst>
          </p:cNvPr>
          <p:cNvSpPr txBox="1">
            <a:spLocks/>
          </p:cNvSpPr>
          <p:nvPr/>
        </p:nvSpPr>
        <p:spPr>
          <a:xfrm>
            <a:off x="2783493" y="1725716"/>
            <a:ext cx="8971627" cy="2846283"/>
          </a:xfrm>
          <a:prstGeom prst="rect">
            <a:avLst/>
          </a:prstGeom>
        </p:spPr>
        <p:txBody>
          <a:bodyPr spcFirstLastPara="1" vert="horz" wrap="square" lIns="0" tIns="0" rIns="0" bIns="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latin typeface="Proxima Nova Medium" panose="02000506030000020004" pitchFamily="2" charset="0"/>
                <a:ea typeface="Proxima Nova Rg" charset="0"/>
                <a:cs typeface="Proxima Nova Rg" charset="0"/>
              </a:rPr>
              <a:t> </a:t>
            </a:r>
          </a:p>
        </p:txBody>
      </p:sp>
      <p:pic>
        <p:nvPicPr>
          <p:cNvPr id="7" name="Picture 6">
            <a:extLst>
              <a:ext uri="{FF2B5EF4-FFF2-40B4-BE49-F238E27FC236}">
                <a16:creationId xmlns:a16="http://schemas.microsoft.com/office/drawing/2014/main" id="{B9CD9AA5-74EA-B9ED-72A9-A1345A20D14C}"/>
              </a:ext>
            </a:extLst>
          </p:cNvPr>
          <p:cNvPicPr>
            <a:picLocks noChangeAspect="1"/>
          </p:cNvPicPr>
          <p:nvPr/>
        </p:nvPicPr>
        <p:blipFill>
          <a:blip r:embed="rId3"/>
          <a:stretch>
            <a:fillRect/>
          </a:stretch>
        </p:blipFill>
        <p:spPr>
          <a:xfrm>
            <a:off x="5290335" y="1547975"/>
            <a:ext cx="3810000" cy="3810000"/>
          </a:xfrm>
          <a:prstGeom prst="rect">
            <a:avLst/>
          </a:prstGeom>
        </p:spPr>
      </p:pic>
    </p:spTree>
    <p:extLst>
      <p:ext uri="{BB962C8B-B14F-4D97-AF65-F5344CB8AC3E}">
        <p14:creationId xmlns:p14="http://schemas.microsoft.com/office/powerpoint/2010/main" val="324274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198639"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The Economics of the 1% Rule</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3" name="Picture 2" descr="A picture containing calendar&#10;&#10;Description automatically generated">
            <a:extLst>
              <a:ext uri="{FF2B5EF4-FFF2-40B4-BE49-F238E27FC236}">
                <a16:creationId xmlns:a16="http://schemas.microsoft.com/office/drawing/2014/main" id="{E0F89B4E-A55E-C430-33D0-48034684D405}"/>
              </a:ext>
            </a:extLst>
          </p:cNvPr>
          <p:cNvPicPr>
            <a:picLocks noChangeAspect="1"/>
          </p:cNvPicPr>
          <p:nvPr/>
        </p:nvPicPr>
        <p:blipFill>
          <a:blip r:embed="rId2"/>
          <a:stretch>
            <a:fillRect/>
          </a:stretch>
        </p:blipFill>
        <p:spPr>
          <a:xfrm rot="21109739">
            <a:off x="-790466" y="1474783"/>
            <a:ext cx="5592335" cy="4188919"/>
          </a:xfrm>
          <a:prstGeom prst="rect">
            <a:avLst/>
          </a:prstGeom>
        </p:spPr>
      </p:pic>
      <p:pic>
        <p:nvPicPr>
          <p:cNvPr id="14" name="Picture 13" descr="A screenshot of a web page&#10;&#10;Description automatically generated">
            <a:extLst>
              <a:ext uri="{FF2B5EF4-FFF2-40B4-BE49-F238E27FC236}">
                <a16:creationId xmlns:a16="http://schemas.microsoft.com/office/drawing/2014/main" id="{F7DA757C-97C3-B98C-A2BA-D917D6632987}"/>
              </a:ext>
            </a:extLst>
          </p:cNvPr>
          <p:cNvPicPr>
            <a:picLocks noChangeAspect="1"/>
          </p:cNvPicPr>
          <p:nvPr/>
        </p:nvPicPr>
        <p:blipFill>
          <a:blip r:embed="rId3"/>
          <a:stretch>
            <a:fillRect/>
          </a:stretch>
        </p:blipFill>
        <p:spPr>
          <a:xfrm>
            <a:off x="3296733" y="1006910"/>
            <a:ext cx="8523944" cy="5159954"/>
          </a:xfrm>
          <a:prstGeom prst="rect">
            <a:avLst/>
          </a:prstGeom>
        </p:spPr>
      </p:pic>
    </p:spTree>
    <p:extLst>
      <p:ext uri="{BB962C8B-B14F-4D97-AF65-F5344CB8AC3E}">
        <p14:creationId xmlns:p14="http://schemas.microsoft.com/office/powerpoint/2010/main" val="172806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B563CD-9601-AAA0-23A6-41C0E0794087}"/>
              </a:ext>
            </a:extLst>
          </p:cNvPr>
          <p:cNvSpPr txBox="1"/>
          <p:nvPr/>
        </p:nvSpPr>
        <p:spPr>
          <a:xfrm>
            <a:off x="5967663" y="6362302"/>
            <a:ext cx="231006" cy="369332"/>
          </a:xfrm>
          <a:prstGeom prst="rect">
            <a:avLst/>
          </a:prstGeom>
          <a:solidFill>
            <a:srgbClr val="2B2828"/>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878C647-B250-3792-08E5-1FF6B8141709}"/>
              </a:ext>
            </a:extLst>
          </p:cNvPr>
          <p:cNvSpPr txBox="1"/>
          <p:nvPr/>
        </p:nvSpPr>
        <p:spPr>
          <a:xfrm>
            <a:off x="9192126" y="6189044"/>
            <a:ext cx="2849078" cy="587772"/>
          </a:xfrm>
          <a:prstGeom prst="rect">
            <a:avLst/>
          </a:prstGeom>
          <a:solidFill>
            <a:srgbClr val="2B2828"/>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458E5640-735A-B0ED-5385-002D9F9AE392}"/>
              </a:ext>
            </a:extLst>
          </p:cNvPr>
          <p:cNvSpPr txBox="1"/>
          <p:nvPr/>
        </p:nvSpPr>
        <p:spPr>
          <a:xfrm>
            <a:off x="2123440" y="300910"/>
            <a:ext cx="9988884" cy="4806444"/>
          </a:xfrm>
          <a:prstGeom prst="rect">
            <a:avLst/>
          </a:prstGeom>
          <a:noFill/>
        </p:spPr>
        <p:txBody>
          <a:bodyPr wrap="square" rtlCol="0">
            <a:spAutoFit/>
          </a:bodyPr>
          <a:lstStyle/>
          <a:p>
            <a:pPr marL="0" marR="50800" algn="ctr" fontAlgn="base">
              <a:spcBef>
                <a:spcPts val="0"/>
              </a:spcBef>
              <a:spcAft>
                <a:spcPts val="1100"/>
              </a:spcAft>
            </a:pPr>
            <a:r>
              <a:rPr lang="en-US" sz="6000" b="1" kern="0" dirty="0">
                <a:effectLst/>
                <a:latin typeface="Proxima Nova Rg" panose="02000506030000020004" pitchFamily="2" charset="0"/>
                <a:ea typeface="Times New Roman" panose="02020603050405020304" pitchFamily="18" charset="0"/>
                <a:cs typeface="Arial" panose="020B0604020202020204" pitchFamily="34" charset="0"/>
              </a:rPr>
              <a:t>Law #8: </a:t>
            </a:r>
          </a:p>
          <a:p>
            <a:pPr marL="0" marR="50800" algn="ctr" fontAlgn="base">
              <a:spcBef>
                <a:spcPts val="0"/>
              </a:spcBef>
              <a:spcAft>
                <a:spcPts val="1100"/>
              </a:spcAft>
            </a:pPr>
            <a:r>
              <a:rPr lang="en-US" sz="6000" b="1" kern="0" dirty="0">
                <a:effectLst/>
                <a:latin typeface="Proxima Nova Rg" panose="02000506030000020004" pitchFamily="2" charset="0"/>
                <a:ea typeface="Times New Roman" panose="02020603050405020304" pitchFamily="18" charset="0"/>
                <a:cs typeface="Arial" panose="020B0604020202020204" pitchFamily="34" charset="0"/>
              </a:rPr>
              <a:t>The Law of the Dress Rehearsal</a:t>
            </a:r>
          </a:p>
          <a:p>
            <a:pPr marL="0" marR="50800" algn="ctr" fontAlgn="base">
              <a:spcBef>
                <a:spcPts val="0"/>
              </a:spcBef>
              <a:spcAft>
                <a:spcPts val="1100"/>
              </a:spcAft>
            </a:pPr>
            <a:r>
              <a:rPr lang="en-US" sz="5400" kern="0" dirty="0">
                <a:effectLst/>
                <a:latin typeface="Proxima Nova Rg" panose="02000506030000020004" pitchFamily="2" charset="0"/>
                <a:ea typeface="Times New Roman" panose="02020603050405020304" pitchFamily="18" charset="0"/>
                <a:cs typeface="Arial" panose="020B0604020202020204" pitchFamily="34" charset="0"/>
              </a:rPr>
              <a:t>Practicing your lines elevates your performance</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picture containing calendar&#10;&#10;Description automatically generated">
            <a:extLst>
              <a:ext uri="{FF2B5EF4-FFF2-40B4-BE49-F238E27FC236}">
                <a16:creationId xmlns:a16="http://schemas.microsoft.com/office/drawing/2014/main" id="{12A490AF-E9BC-2430-A3BB-DA0AB273AFAE}"/>
              </a:ext>
            </a:extLst>
          </p:cNvPr>
          <p:cNvPicPr>
            <a:picLocks noChangeAspect="1"/>
          </p:cNvPicPr>
          <p:nvPr/>
        </p:nvPicPr>
        <p:blipFill>
          <a:blip r:embed="rId3"/>
          <a:stretch>
            <a:fillRect/>
          </a:stretch>
        </p:blipFill>
        <p:spPr>
          <a:xfrm rot="21271075">
            <a:off x="-1178345" y="1785500"/>
            <a:ext cx="5592335" cy="4188919"/>
          </a:xfrm>
          <a:prstGeom prst="rect">
            <a:avLst/>
          </a:prstGeom>
        </p:spPr>
      </p:pic>
    </p:spTree>
    <p:extLst>
      <p:ext uri="{BB962C8B-B14F-4D97-AF65-F5344CB8AC3E}">
        <p14:creationId xmlns:p14="http://schemas.microsoft.com/office/powerpoint/2010/main" val="142472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198639"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The 3 Pivots</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82914">
            <a:off x="-1294136" y="1502548"/>
            <a:ext cx="5592335" cy="4188919"/>
          </a:xfrm>
          <a:prstGeom prst="rect">
            <a:avLst/>
          </a:prstGeom>
        </p:spPr>
      </p:pic>
      <p:sp>
        <p:nvSpPr>
          <p:cNvPr id="3" name="TextBox 2">
            <a:extLst>
              <a:ext uri="{FF2B5EF4-FFF2-40B4-BE49-F238E27FC236}">
                <a16:creationId xmlns:a16="http://schemas.microsoft.com/office/drawing/2014/main" id="{4BBDFAF8-3B1D-49A3-592B-774FA79E4F8F}"/>
              </a:ext>
            </a:extLst>
          </p:cNvPr>
          <p:cNvSpPr txBox="1"/>
          <p:nvPr/>
        </p:nvSpPr>
        <p:spPr>
          <a:xfrm>
            <a:off x="4539972" y="883581"/>
            <a:ext cx="7212459" cy="6555641"/>
          </a:xfrm>
          <a:prstGeom prst="rect">
            <a:avLst/>
          </a:prstGeom>
          <a:noFill/>
          <a:effectLst>
            <a:outerShdw blurRad="50800" dist="38100" dir="2700000" algn="tl" rotWithShape="0">
              <a:prstClr val="black">
                <a:alpha val="40000"/>
              </a:prstClr>
            </a:outerShdw>
          </a:effectLst>
        </p:spPr>
        <p:txBody>
          <a:bodyPr wrap="square" rtlCol="0">
            <a:spAutoFit/>
          </a:bodyPr>
          <a:lstStyle/>
          <a:p>
            <a:pPr>
              <a:lnSpc>
                <a:spcPct val="200000"/>
              </a:lnSpc>
            </a:pPr>
            <a:r>
              <a:rPr lang="en-US" sz="5400" b="1" dirty="0">
                <a:solidFill>
                  <a:srgbClr val="221F1F"/>
                </a:solidFill>
                <a:latin typeface="Proxima Nova Rg" panose="02000506030000020004" pitchFamily="50" charset="0"/>
              </a:rPr>
              <a:t>#1: CALL</a:t>
            </a:r>
          </a:p>
          <a:p>
            <a:pPr>
              <a:lnSpc>
                <a:spcPct val="200000"/>
              </a:lnSpc>
            </a:pPr>
            <a:r>
              <a:rPr lang="en-US" sz="5400" b="1" dirty="0">
                <a:solidFill>
                  <a:srgbClr val="221F1F"/>
                </a:solidFill>
                <a:latin typeface="Proxima Nova Rg" panose="02000506030000020004" pitchFamily="50" charset="0"/>
              </a:rPr>
              <a:t>#2: CONNECT</a:t>
            </a:r>
          </a:p>
          <a:p>
            <a:pPr>
              <a:lnSpc>
                <a:spcPct val="200000"/>
              </a:lnSpc>
            </a:pPr>
            <a:r>
              <a:rPr lang="en-US" sz="5400" b="1" dirty="0">
                <a:solidFill>
                  <a:srgbClr val="221F1F"/>
                </a:solidFill>
                <a:latin typeface="Proxima Nova Rg" panose="02000506030000020004" pitchFamily="50" charset="0"/>
              </a:rPr>
              <a:t>#3: CONVERT</a:t>
            </a:r>
          </a:p>
          <a:p>
            <a:r>
              <a:rPr lang="en-US" sz="4800" b="1" dirty="0">
                <a:solidFill>
                  <a:srgbClr val="221F1F"/>
                </a:solidFill>
                <a:latin typeface="Proxima Nova Rg" panose="02000506030000020004" pitchFamily="50" charset="0"/>
              </a:rPr>
              <a:t> </a:t>
            </a:r>
          </a:p>
          <a:p>
            <a:r>
              <a:rPr lang="en-US" sz="4800" b="1" dirty="0">
                <a:solidFill>
                  <a:srgbClr val="221F1F"/>
                </a:solidFill>
                <a:latin typeface="Proxima Nova Rg" panose="02000506030000020004" pitchFamily="50" charset="0"/>
              </a:rPr>
              <a:t> </a:t>
            </a:r>
          </a:p>
        </p:txBody>
      </p:sp>
    </p:spTree>
    <p:extLst>
      <p:ext uri="{BB962C8B-B14F-4D97-AF65-F5344CB8AC3E}">
        <p14:creationId xmlns:p14="http://schemas.microsoft.com/office/powerpoint/2010/main" val="284962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198639"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Pivot #1: CALL</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131134">
            <a:off x="-1288191" y="1512708"/>
            <a:ext cx="5592335" cy="4188919"/>
          </a:xfrm>
          <a:prstGeom prst="rect">
            <a:avLst/>
          </a:prstGeom>
        </p:spPr>
      </p:pic>
      <p:sp>
        <p:nvSpPr>
          <p:cNvPr id="7" name="TextBox 6">
            <a:extLst>
              <a:ext uri="{FF2B5EF4-FFF2-40B4-BE49-F238E27FC236}">
                <a16:creationId xmlns:a16="http://schemas.microsoft.com/office/drawing/2014/main" id="{906519E5-C68B-1839-299B-96A8B38DEEBD}"/>
              </a:ext>
            </a:extLst>
          </p:cNvPr>
          <p:cNvSpPr txBox="1"/>
          <p:nvPr/>
        </p:nvSpPr>
        <p:spPr>
          <a:xfrm>
            <a:off x="2965142" y="1764982"/>
            <a:ext cx="9297880" cy="345947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Proxima Nova Rg" panose="02000506030000020004" pitchFamily="2" charset="0"/>
              <a:ea typeface="Proxima Nova Rg" charset="0"/>
              <a:cs typeface="Proxima Nova Rg" charset="0"/>
            </a:endParaRPr>
          </a:p>
          <a:p>
            <a:pPr marL="571500" marR="0" lvl="0" indent="-571500" algn="l" defTabSz="914400" rtl="0" eaLnBrk="1" fontAlgn="auto" latinLnBrk="0" hangingPunct="1">
              <a:lnSpc>
                <a:spcPct val="150000"/>
              </a:lnSpc>
              <a:spcBef>
                <a:spcPts val="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Proxima Nova Rg" panose="02000506030000020004" pitchFamily="2" charset="0"/>
                <a:ea typeface="Proxima Nova Rg" charset="0"/>
                <a:cs typeface="Proxima Nova Rg" charset="0"/>
              </a:rPr>
              <a:t>Who do you know?</a:t>
            </a:r>
          </a:p>
          <a:p>
            <a:pPr marL="571500" marR="0" lvl="0" indent="-571500" algn="l" defTabSz="914400" rtl="0" eaLnBrk="1" fontAlgn="auto" latinLnBrk="0" hangingPunct="1">
              <a:lnSpc>
                <a:spcPct val="150000"/>
              </a:lnSpc>
              <a:spcBef>
                <a:spcPts val="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Proxima Nova Rg" panose="02000506030000020004" pitchFamily="2" charset="0"/>
                <a:ea typeface="Proxima Nova Rg" charset="0"/>
                <a:cs typeface="Proxima Nova Rg" charset="0"/>
              </a:rPr>
              <a:t>Who do they know?</a:t>
            </a:r>
          </a:p>
          <a:p>
            <a:pPr marL="571500" marR="0" lvl="0" indent="-571500" algn="l" defTabSz="914400" rtl="0" eaLnBrk="1" fontAlgn="auto" latinLnBrk="0" hangingPunct="1">
              <a:lnSpc>
                <a:spcPct val="150000"/>
              </a:lnSpc>
              <a:spcBef>
                <a:spcPts val="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Proxima Nova Rg" panose="02000506030000020004" pitchFamily="2" charset="0"/>
                <a:ea typeface="Proxima Nova Rg" charset="0"/>
                <a:cs typeface="Proxima Nova Rg" charset="0"/>
              </a:rPr>
              <a:t>Do they know you?</a:t>
            </a:r>
          </a:p>
          <a:p>
            <a:pPr marL="571500" marR="0" lvl="0" indent="-571500" algn="l" defTabSz="914400" rtl="0" eaLnBrk="1" fontAlgn="auto" latinLnBrk="0" hangingPunct="1">
              <a:lnSpc>
                <a:spcPct val="150000"/>
              </a:lnSpc>
              <a:spcBef>
                <a:spcPts val="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Proxima Nova Rg" panose="02000506030000020004" pitchFamily="2" charset="0"/>
                <a:ea typeface="Proxima Nova Rg" charset="0"/>
                <a:cs typeface="Proxima Nova Rg" charset="0"/>
              </a:rPr>
              <a:t>What do you need to know about them?</a:t>
            </a: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1F3779BE-33EE-EB6E-2163-C09B4B45F5DB}"/>
              </a:ext>
            </a:extLst>
          </p:cNvPr>
          <p:cNvPicPr>
            <a:picLocks noChangeAspect="1"/>
          </p:cNvPicPr>
          <p:nvPr/>
        </p:nvPicPr>
        <p:blipFill>
          <a:blip r:embed="rId3"/>
          <a:stretch>
            <a:fillRect/>
          </a:stretch>
        </p:blipFill>
        <p:spPr>
          <a:xfrm>
            <a:off x="8494115" y="1307392"/>
            <a:ext cx="2640341" cy="3205853"/>
          </a:xfrm>
          <a:prstGeom prst="rect">
            <a:avLst/>
          </a:prstGeom>
        </p:spPr>
      </p:pic>
    </p:spTree>
    <p:extLst>
      <p:ext uri="{BB962C8B-B14F-4D97-AF65-F5344CB8AC3E}">
        <p14:creationId xmlns:p14="http://schemas.microsoft.com/office/powerpoint/2010/main" val="329777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91441" y="116497"/>
            <a:ext cx="11994203"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Pivot #2: CONNECT-</a:t>
            </a:r>
            <a:r>
              <a:rPr lang="en-US" sz="5400" b="1" i="1" dirty="0">
                <a:solidFill>
                  <a:schemeClr val="bg1"/>
                </a:solidFill>
                <a:latin typeface="Proxima Nova Rg" panose="02000506030000020004" pitchFamily="50" charset="0"/>
              </a:rPr>
              <a:t>Pattern Interrupt</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308511" y="1502548"/>
            <a:ext cx="5592335" cy="4188919"/>
          </a:xfrm>
          <a:prstGeom prst="rect">
            <a:avLst/>
          </a:prstGeom>
        </p:spPr>
      </p:pic>
      <p:sp>
        <p:nvSpPr>
          <p:cNvPr id="7" name="TextBox 6">
            <a:extLst>
              <a:ext uri="{FF2B5EF4-FFF2-40B4-BE49-F238E27FC236}">
                <a16:creationId xmlns:a16="http://schemas.microsoft.com/office/drawing/2014/main" id="{906519E5-C68B-1839-299B-96A8B38DEEBD}"/>
              </a:ext>
            </a:extLst>
          </p:cNvPr>
          <p:cNvSpPr txBox="1"/>
          <p:nvPr/>
        </p:nvSpPr>
        <p:spPr>
          <a:xfrm>
            <a:off x="2589223" y="1493855"/>
            <a:ext cx="9297880" cy="387029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Proxima Nova Rg" panose="02000506030000020004" pitchFamily="2" charset="0"/>
              <a:ea typeface="Proxima Nova Rg" charset="0"/>
              <a:cs typeface="Proxima Nova Rg" charset="0"/>
            </a:endParaRPr>
          </a:p>
          <a:p>
            <a:pPr marL="571500" indent="-571500" algn="l">
              <a:lnSpc>
                <a:spcPct val="150000"/>
              </a:lnSpc>
              <a:buClr>
                <a:schemeClr val="bg1"/>
              </a:buClr>
              <a:buFont typeface="Arial" panose="020B0604020202020204" pitchFamily="34" charset="0"/>
              <a:buChar char="•"/>
            </a:pPr>
            <a:r>
              <a:rPr lang="en-US" sz="3600" dirty="0">
                <a:latin typeface="Proxima Nova Rg" panose="02000506030000020004" pitchFamily="2" charset="0"/>
                <a:ea typeface="Proxima Nova Rg" charset="0"/>
                <a:cs typeface="Proxima Nova Rg" charset="0"/>
              </a:rPr>
              <a:t>Create professional friction.</a:t>
            </a:r>
          </a:p>
          <a:p>
            <a:pPr algn="l">
              <a:lnSpc>
                <a:spcPct val="150000"/>
              </a:lnSpc>
              <a:buClr>
                <a:schemeClr val="bg1"/>
              </a:buClr>
            </a:pPr>
            <a:endParaRPr lang="en-US" sz="1600" dirty="0">
              <a:latin typeface="Proxima Nova Rg" panose="02000506030000020004" pitchFamily="2" charset="0"/>
              <a:ea typeface="Proxima Nova Rg" charset="0"/>
              <a:cs typeface="Proxima Nova Rg" charset="0"/>
            </a:endParaRPr>
          </a:p>
          <a:p>
            <a:pPr marL="571500" indent="-571500" algn="l">
              <a:buClr>
                <a:schemeClr val="bg1"/>
              </a:buClr>
              <a:buFont typeface="Arial" panose="020B0604020202020204" pitchFamily="34" charset="0"/>
              <a:buChar char="•"/>
            </a:pPr>
            <a:r>
              <a:rPr lang="en-US" sz="3600" dirty="0">
                <a:latin typeface="Proxima Nova Rg" panose="02000506030000020004" pitchFamily="2" charset="0"/>
                <a:ea typeface="Proxima Nova Rg" charset="0"/>
                <a:cs typeface="Proxima Nova Rg" charset="0"/>
              </a:rPr>
              <a:t>Get past interest rates </a:t>
            </a:r>
          </a:p>
          <a:p>
            <a:pPr marL="577850" algn="l">
              <a:buClr>
                <a:schemeClr val="bg1"/>
              </a:buClr>
            </a:pPr>
            <a:r>
              <a:rPr lang="en-US" sz="3600" dirty="0">
                <a:latin typeface="Proxima Nova Rg" panose="02000506030000020004" pitchFamily="2" charset="0"/>
                <a:ea typeface="Proxima Nova Rg" charset="0"/>
                <a:cs typeface="Proxima Nova Rg" charset="0"/>
              </a:rPr>
              <a:t>with borrower immediately.</a:t>
            </a:r>
          </a:p>
          <a:p>
            <a:pPr algn="l">
              <a:buClr>
                <a:schemeClr val="bg1"/>
              </a:buClr>
            </a:pPr>
            <a:endParaRPr lang="en-US" sz="1600" dirty="0">
              <a:latin typeface="Proxima Nova Rg" panose="02000506030000020004" pitchFamily="2" charset="0"/>
              <a:ea typeface="Proxima Nova Rg" charset="0"/>
              <a:cs typeface="Proxima Nova Rg" charset="0"/>
            </a:endParaRPr>
          </a:p>
          <a:p>
            <a:pPr marL="571500" indent="-571500" algn="l">
              <a:buClr>
                <a:schemeClr val="bg1"/>
              </a:buClr>
              <a:buFont typeface="Arial" panose="020B0604020202020204" pitchFamily="34" charset="0"/>
              <a:buChar char="•"/>
            </a:pPr>
            <a:r>
              <a:rPr lang="en-US" sz="3600" dirty="0">
                <a:latin typeface="Proxima Nova Rg" panose="02000506030000020004" pitchFamily="2" charset="0"/>
                <a:ea typeface="Proxima Nova Rg" charset="0"/>
                <a:cs typeface="Proxima Nova Rg" charset="0"/>
              </a:rPr>
              <a:t>Ask one ANCHOR question </a:t>
            </a:r>
          </a:p>
          <a:p>
            <a:pPr marL="577850" algn="l">
              <a:buClr>
                <a:schemeClr val="bg1"/>
              </a:buClr>
            </a:pPr>
            <a:r>
              <a:rPr lang="en-US" sz="3600" dirty="0">
                <a:latin typeface="Proxima Nova Rg" panose="02000506030000020004" pitchFamily="2" charset="0"/>
                <a:ea typeface="Proxima Nova Rg" charset="0"/>
                <a:cs typeface="Proxima Nova Rg" charset="0"/>
              </a:rPr>
              <a:t>that locks them in.</a:t>
            </a:r>
          </a:p>
        </p:txBody>
      </p:sp>
      <p:pic>
        <p:nvPicPr>
          <p:cNvPr id="17" name="Picture 16" descr="A yellow plug with a black background&#10;&#10;Description automatically generated">
            <a:extLst>
              <a:ext uri="{FF2B5EF4-FFF2-40B4-BE49-F238E27FC236}">
                <a16:creationId xmlns:a16="http://schemas.microsoft.com/office/drawing/2014/main" id="{BFBF4FAA-1CF7-D84B-85BD-8F69B0B249F9}"/>
              </a:ext>
            </a:extLst>
          </p:cNvPr>
          <p:cNvPicPr>
            <a:picLocks noChangeAspect="1"/>
          </p:cNvPicPr>
          <p:nvPr/>
        </p:nvPicPr>
        <p:blipFill>
          <a:blip r:embed="rId3"/>
          <a:stretch>
            <a:fillRect/>
          </a:stretch>
        </p:blipFill>
        <p:spPr>
          <a:xfrm rot="16200000">
            <a:off x="9190600" y="2407629"/>
            <a:ext cx="2713746" cy="1984427"/>
          </a:xfrm>
          <a:prstGeom prst="rect">
            <a:avLst/>
          </a:prstGeom>
        </p:spPr>
      </p:pic>
    </p:spTree>
    <p:extLst>
      <p:ext uri="{BB962C8B-B14F-4D97-AF65-F5344CB8AC3E}">
        <p14:creationId xmlns:p14="http://schemas.microsoft.com/office/powerpoint/2010/main" val="47062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2FCB69-D4C5-2073-6A34-D95D864C949A}"/>
              </a:ext>
            </a:extLst>
          </p:cNvPr>
          <p:cNvSpPr txBox="1"/>
          <p:nvPr/>
        </p:nvSpPr>
        <p:spPr>
          <a:xfrm>
            <a:off x="85713" y="146977"/>
            <a:ext cx="11908491" cy="923330"/>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r>
              <a:rPr lang="en-US" sz="5400" b="1" dirty="0">
                <a:solidFill>
                  <a:schemeClr val="bg1"/>
                </a:solidFill>
                <a:latin typeface="Proxima Nova Rg" panose="02000506030000020004" pitchFamily="50" charset="0"/>
              </a:rPr>
              <a:t>Pivot #3: CONVERT – </a:t>
            </a:r>
            <a:r>
              <a:rPr lang="en-US" sz="5400" b="1" i="1" dirty="0">
                <a:solidFill>
                  <a:schemeClr val="bg1"/>
                </a:solidFill>
                <a:latin typeface="Proxima Nova Rg" panose="02000506030000020004" pitchFamily="50" charset="0"/>
              </a:rPr>
              <a:t>Power Phrase</a:t>
            </a:r>
          </a:p>
        </p:txBody>
      </p:sp>
      <p:sp>
        <p:nvSpPr>
          <p:cNvPr id="11" name="Rectangle 10">
            <a:extLst>
              <a:ext uri="{FF2B5EF4-FFF2-40B4-BE49-F238E27FC236}">
                <a16:creationId xmlns:a16="http://schemas.microsoft.com/office/drawing/2014/main" id="{74570DF6-2B19-A7FA-8A6D-A92EA72CE0FB}"/>
              </a:ext>
            </a:extLst>
          </p:cNvPr>
          <p:cNvSpPr/>
          <p:nvPr/>
        </p:nvSpPr>
        <p:spPr bwMode="auto">
          <a:xfrm>
            <a:off x="7989455" y="6123709"/>
            <a:ext cx="4119418" cy="628073"/>
          </a:xfrm>
          <a:prstGeom prst="rect">
            <a:avLst/>
          </a:prstGeom>
          <a:solidFill>
            <a:schemeClr val="tx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4DACC0A6-FC28-B2B6-F9E7-D6BFCEF2B6DF}"/>
              </a:ext>
            </a:extLst>
          </p:cNvPr>
          <p:cNvSpPr/>
          <p:nvPr/>
        </p:nvSpPr>
        <p:spPr bwMode="auto">
          <a:xfrm>
            <a:off x="5851187" y="6143951"/>
            <a:ext cx="489625" cy="628074"/>
          </a:xfrm>
          <a:prstGeom prst="rect">
            <a:avLst/>
          </a:prstGeom>
          <a:solidFill>
            <a:srgbClr val="2A2728"/>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384EED9B-17E1-D944-DE59-316E12C65836}"/>
              </a:ext>
            </a:extLst>
          </p:cNvPr>
          <p:cNvSpPr/>
          <p:nvPr/>
        </p:nvSpPr>
        <p:spPr bwMode="auto">
          <a:xfrm>
            <a:off x="8970523" y="6143951"/>
            <a:ext cx="3023681" cy="628074"/>
          </a:xfrm>
          <a:prstGeom prst="rect">
            <a:avLst/>
          </a:prstGeom>
          <a:solidFill>
            <a:srgbClr val="221E2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1" lang="en-US" sz="3200" b="0" i="0" u="none" strike="noStrike" cap="none" normalizeH="0" baseline="0" dirty="0">
              <a:ln>
                <a:noFill/>
              </a:ln>
              <a:solidFill>
                <a:schemeClr val="tx1"/>
              </a:solidFill>
              <a:effectLst/>
              <a:latin typeface="Arial" charset="0"/>
            </a:endParaRPr>
          </a:p>
        </p:txBody>
      </p:sp>
      <p:pic>
        <p:nvPicPr>
          <p:cNvPr id="8" name="Picture 7" descr="A picture containing calendar&#10;&#10;Description automatically generated">
            <a:extLst>
              <a:ext uri="{FF2B5EF4-FFF2-40B4-BE49-F238E27FC236}">
                <a16:creationId xmlns:a16="http://schemas.microsoft.com/office/drawing/2014/main" id="{012E33E6-DCB3-AAE9-04F7-206DDA17CFE0}"/>
              </a:ext>
            </a:extLst>
          </p:cNvPr>
          <p:cNvPicPr>
            <a:picLocks noChangeAspect="1"/>
          </p:cNvPicPr>
          <p:nvPr/>
        </p:nvPicPr>
        <p:blipFill>
          <a:blip r:embed="rId2"/>
          <a:stretch>
            <a:fillRect/>
          </a:stretch>
        </p:blipFill>
        <p:spPr>
          <a:xfrm rot="21207735">
            <a:off x="-1308511" y="1502548"/>
            <a:ext cx="5592335" cy="4188919"/>
          </a:xfrm>
          <a:prstGeom prst="rect">
            <a:avLst/>
          </a:prstGeom>
        </p:spPr>
      </p:pic>
      <p:sp>
        <p:nvSpPr>
          <p:cNvPr id="7" name="TextBox 6">
            <a:extLst>
              <a:ext uri="{FF2B5EF4-FFF2-40B4-BE49-F238E27FC236}">
                <a16:creationId xmlns:a16="http://schemas.microsoft.com/office/drawing/2014/main" id="{906519E5-C68B-1839-299B-96A8B38DEEBD}"/>
              </a:ext>
            </a:extLst>
          </p:cNvPr>
          <p:cNvSpPr txBox="1"/>
          <p:nvPr/>
        </p:nvSpPr>
        <p:spPr>
          <a:xfrm>
            <a:off x="2609542" y="1832561"/>
            <a:ext cx="9297880" cy="3508653"/>
          </a:xfrm>
          <a:prstGeom prst="rect">
            <a:avLst/>
          </a:prstGeom>
          <a:noFill/>
        </p:spPr>
        <p:txBody>
          <a:bodyPr wrap="square">
            <a:spAutoFit/>
          </a:bodyPr>
          <a:lstStyle/>
          <a:p>
            <a:pPr algn="l">
              <a:lnSpc>
                <a:spcPct val="150000"/>
              </a:lnSpc>
              <a:buClr>
                <a:schemeClr val="bg1"/>
              </a:buClr>
            </a:pPr>
            <a:endParaRPr lang="en-US" sz="1600" dirty="0">
              <a:latin typeface="Proxima Nova Rg" panose="02000506030000020004" pitchFamily="2" charset="0"/>
              <a:ea typeface="Proxima Nova Rg" charset="0"/>
              <a:cs typeface="Proxima Nova Rg" charset="0"/>
            </a:endParaRPr>
          </a:p>
          <a:p>
            <a:pPr marL="571500" indent="-571500" algn="l">
              <a:lnSpc>
                <a:spcPct val="150000"/>
              </a:lnSpc>
              <a:buClr>
                <a:schemeClr val="bg1"/>
              </a:buClr>
              <a:buFont typeface="Arial" panose="020B0604020202020204" pitchFamily="34" charset="0"/>
              <a:buChar char="•"/>
            </a:pPr>
            <a:r>
              <a:rPr lang="en-US" sz="3600" dirty="0">
                <a:latin typeface="Proxima Nova Rg" panose="02000506030000020004" pitchFamily="2" charset="0"/>
                <a:ea typeface="Proxima Nova Rg" charset="0"/>
                <a:cs typeface="Proxima Nova Rg" charset="0"/>
              </a:rPr>
              <a:t>Definitive promise</a:t>
            </a:r>
          </a:p>
          <a:p>
            <a:pPr marL="571500" indent="-571500" algn="l">
              <a:lnSpc>
                <a:spcPct val="150000"/>
              </a:lnSpc>
              <a:buClr>
                <a:schemeClr val="bg1"/>
              </a:buClr>
              <a:buFont typeface="Arial" panose="020B0604020202020204" pitchFamily="34" charset="0"/>
              <a:buChar char="•"/>
            </a:pPr>
            <a:r>
              <a:rPr lang="en-US" sz="3600" dirty="0">
                <a:latin typeface="Proxima Nova Rg" panose="02000506030000020004" pitchFamily="2" charset="0"/>
                <a:ea typeface="Proxima Nova Rg" charset="0"/>
                <a:cs typeface="Proxima Nova Rg" charset="0"/>
              </a:rPr>
              <a:t>Immediate next action</a:t>
            </a:r>
          </a:p>
          <a:p>
            <a:pPr marL="571500" indent="-571500" algn="l">
              <a:lnSpc>
                <a:spcPct val="150000"/>
              </a:lnSpc>
              <a:buClr>
                <a:schemeClr val="bg1"/>
              </a:buClr>
              <a:buFont typeface="Arial" panose="020B0604020202020204" pitchFamily="34" charset="0"/>
              <a:buChar char="•"/>
            </a:pPr>
            <a:r>
              <a:rPr lang="en-US" sz="3600" dirty="0">
                <a:latin typeface="Proxima Nova Rg" panose="02000506030000020004" pitchFamily="2" charset="0"/>
                <a:ea typeface="Proxima Nova Rg" charset="0"/>
                <a:cs typeface="Proxima Nova Rg" charset="0"/>
              </a:rPr>
              <a:t>Tie convo to Anchor answer</a:t>
            </a:r>
          </a:p>
          <a:p>
            <a:pPr marL="571500" indent="-571500" algn="l">
              <a:buClr>
                <a:schemeClr val="bg1"/>
              </a:buClr>
              <a:buFont typeface="Arial" panose="020B0604020202020204" pitchFamily="34" charset="0"/>
              <a:buChar char="•"/>
            </a:pPr>
            <a:endParaRPr lang="en-US" sz="3600" dirty="0">
              <a:latin typeface="Proxima Nova Rg" panose="02000506030000020004" pitchFamily="2" charset="0"/>
              <a:ea typeface="Proxima Nova Rg" charset="0"/>
              <a:cs typeface="Proxima Nova Rg" charset="0"/>
            </a:endParaRPr>
          </a:p>
        </p:txBody>
      </p:sp>
      <p:pic>
        <p:nvPicPr>
          <p:cNvPr id="10" name="Picture 9" descr="A black and white image of a funnel with a dollar sign&#10;&#10;Description automatically generated">
            <a:extLst>
              <a:ext uri="{FF2B5EF4-FFF2-40B4-BE49-F238E27FC236}">
                <a16:creationId xmlns:a16="http://schemas.microsoft.com/office/drawing/2014/main" id="{367126B6-2CDE-14F0-8A37-18582B385434}"/>
              </a:ext>
            </a:extLst>
          </p:cNvPr>
          <p:cNvPicPr>
            <a:picLocks noChangeAspect="1"/>
          </p:cNvPicPr>
          <p:nvPr/>
        </p:nvPicPr>
        <p:blipFill>
          <a:blip r:embed="rId3"/>
          <a:stretch>
            <a:fillRect/>
          </a:stretch>
        </p:blipFill>
        <p:spPr>
          <a:xfrm>
            <a:off x="8856980" y="1657806"/>
            <a:ext cx="3253740" cy="3253740"/>
          </a:xfrm>
          <a:prstGeom prst="rect">
            <a:avLst/>
          </a:prstGeom>
        </p:spPr>
      </p:pic>
    </p:spTree>
    <p:extLst>
      <p:ext uri="{BB962C8B-B14F-4D97-AF65-F5344CB8AC3E}">
        <p14:creationId xmlns:p14="http://schemas.microsoft.com/office/powerpoint/2010/main" val="526402955"/>
      </p:ext>
    </p:extLst>
  </p:cSld>
  <p:clrMapOvr>
    <a:masterClrMapping/>
  </p:clrMapOvr>
</p:sld>
</file>

<file path=ppt/theme/theme1.xml><?xml version="1.0" encoding="utf-8"?>
<a:theme xmlns:a="http://schemas.openxmlformats.org/drawingml/2006/main" name="Beam">
  <a:themeElements>
    <a:clrScheme name="Todd Duncan">
      <a:dk1>
        <a:srgbClr val="231F20"/>
      </a:dk1>
      <a:lt1>
        <a:sysClr val="window" lastClr="FFFFFF"/>
      </a:lt1>
      <a:dk2>
        <a:srgbClr val="40403F"/>
      </a:dk2>
      <a:lt2>
        <a:srgbClr val="FFFFFF"/>
      </a:lt2>
      <a:accent1>
        <a:srgbClr val="F5CC31"/>
      </a:accent1>
      <a:accent2>
        <a:srgbClr val="3F7E98"/>
      </a:accent2>
      <a:accent3>
        <a:srgbClr val="A5A5A5"/>
      </a:accent3>
      <a:accent4>
        <a:srgbClr val="EF0000"/>
      </a:accent4>
      <a:accent5>
        <a:srgbClr val="5B9BD5"/>
      </a:accent5>
      <a:accent6>
        <a:srgbClr val="70AD47"/>
      </a:accent6>
      <a:hlink>
        <a:srgbClr val="3F7E98"/>
      </a:hlink>
      <a:folHlink>
        <a:srgbClr val="F5CC31"/>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7889</TotalTime>
  <Words>1485</Words>
  <Application>Microsoft Macintosh PowerPoint</Application>
  <PresentationFormat>Widescreen</PresentationFormat>
  <Paragraphs>148</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Proxima Nova Medium</vt:lpstr>
      <vt:lpstr>Proxima Nova Rg</vt:lpstr>
      <vt:lpstr>Wingdings</vt:lpstr>
      <vt:lpstr>Beam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Duncan</dc:creator>
  <cp:lastModifiedBy>Todd Duncan</cp:lastModifiedBy>
  <cp:revision>52</cp:revision>
  <dcterms:created xsi:type="dcterms:W3CDTF">2023-08-29T21:27:54Z</dcterms:created>
  <dcterms:modified xsi:type="dcterms:W3CDTF">2024-02-18T18:36:39Z</dcterms:modified>
</cp:coreProperties>
</file>